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9" r:id="rId2"/>
    <p:sldId id="260" r:id="rId3"/>
    <p:sldId id="262" r:id="rId4"/>
    <p:sldId id="264" r:id="rId5"/>
    <p:sldId id="265" r:id="rId6"/>
    <p:sldId id="266" r:id="rId7"/>
    <p:sldId id="267" r:id="rId8"/>
    <p:sldId id="268" r:id="rId9"/>
    <p:sldId id="269" r:id="rId10"/>
    <p:sldId id="270" r:id="rId11"/>
    <p:sldId id="273" r:id="rId12"/>
    <p:sldId id="274" r:id="rId13"/>
    <p:sldId id="275" r:id="rId14"/>
    <p:sldId id="276" r:id="rId15"/>
    <p:sldId id="277" r:id="rId16"/>
    <p:sldId id="278" r:id="rId17"/>
    <p:sldId id="279"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3" r:id="rId38"/>
    <p:sldId id="300" r:id="rId39"/>
    <p:sldId id="301" r:id="rId40"/>
    <p:sldId id="302" r:id="rId41"/>
    <p:sldId id="307" r:id="rId42"/>
    <p:sldId id="308" r:id="rId43"/>
    <p:sldId id="31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90729B-6D28-4FDB-A071-91B13B8A75BF}" type="datetimeFigureOut">
              <a:rPr lang="en-US" smtClean="0"/>
              <a:pPr/>
              <a:t>1/16/2015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2D7C8C-CA8C-4876-8AF4-247164809D49}" type="slidenum">
              <a:rPr lang="en-US" smtClean="0"/>
              <a:pPr/>
              <a:t>‹#›</a:t>
            </a:fld>
            <a:endParaRPr lang="en-US"/>
          </a:p>
        </p:txBody>
      </p:sp>
    </p:spTree>
    <p:extLst>
      <p:ext uri="{BB962C8B-B14F-4D97-AF65-F5344CB8AC3E}">
        <p14:creationId xmlns:p14="http://schemas.microsoft.com/office/powerpoint/2010/main" val="387930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9B0FA5-2D6D-4AD9-AF9C-62B5FB0FF562}" type="slidenum">
              <a:rPr lang="en-US" smtClean="0"/>
              <a:pPr/>
              <a:t>1</a:t>
            </a:fld>
            <a:endParaRPr lang="en-US"/>
          </a:p>
        </p:txBody>
      </p:sp>
    </p:spTree>
    <p:extLst>
      <p:ext uri="{BB962C8B-B14F-4D97-AF65-F5344CB8AC3E}">
        <p14:creationId xmlns:p14="http://schemas.microsoft.com/office/powerpoint/2010/main" val="300154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80497A-C111-4679-B393-2295AA427798}" type="slidenum">
              <a:rPr lang="en-US" smtClean="0"/>
              <a:pPr>
                <a:defRPr/>
              </a:pPr>
              <a:t>10</a:t>
            </a:fld>
            <a:endParaRPr lang="en-US"/>
          </a:p>
        </p:txBody>
      </p:sp>
    </p:spTree>
    <p:extLst>
      <p:ext uri="{BB962C8B-B14F-4D97-AF65-F5344CB8AC3E}">
        <p14:creationId xmlns:p14="http://schemas.microsoft.com/office/powerpoint/2010/main" val="59178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3884414" y="8684381"/>
            <a:ext cx="2972098" cy="458108"/>
          </a:xfrm>
          <a:prstGeom prst="rect">
            <a:avLst/>
          </a:prstGeom>
          <a:noFill/>
          <a:ln w="9525">
            <a:noFill/>
            <a:miter lim="800000"/>
            <a:headEnd/>
            <a:tailEnd/>
          </a:ln>
        </p:spPr>
        <p:txBody>
          <a:bodyPr lIns="91417" tIns="45709" rIns="91417" bIns="45709" anchor="b"/>
          <a:lstStyle/>
          <a:p>
            <a:pPr algn="r" defTabSz="914403"/>
            <a:fld id="{5D31BB1C-20AA-4D09-A6B0-6FD0064CFC6E}" type="slidenum">
              <a:rPr lang="en-US" sz="1100"/>
              <a:pPr algn="r" defTabSz="914403"/>
              <a:t>11</a:t>
            </a:fld>
            <a:endParaRPr lang="en-US" sz="1100"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r>
              <a:rPr lang="en-US" dirty="0" smtClean="0"/>
              <a:t>Griddles are a system composed</a:t>
            </a:r>
            <a:r>
              <a:rPr lang="en-US" baseline="0" dirty="0" smtClean="0"/>
              <a:t> of three primary parts: PLATE, HEAT SOURCE &amp; CONTROLS</a:t>
            </a:r>
          </a:p>
          <a:p>
            <a:pPr eaLnBrk="1" hangingPunct="1"/>
            <a:endParaRPr lang="en-US" baseline="0" dirty="0" smtClean="0"/>
          </a:p>
          <a:p>
            <a:pPr eaLnBrk="1" hangingPunct="1"/>
            <a:r>
              <a:rPr lang="en-US" baseline="0" dirty="0" smtClean="0"/>
              <a:t>The RRG changes the PLATE: Material, Thickness and Geometry, making it different from all other griddles on the market.</a:t>
            </a:r>
          </a:p>
        </p:txBody>
      </p:sp>
    </p:spTree>
    <p:extLst>
      <p:ext uri="{BB962C8B-B14F-4D97-AF65-F5344CB8AC3E}">
        <p14:creationId xmlns:p14="http://schemas.microsoft.com/office/powerpoint/2010/main" val="274707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it doesn’t say ‘Snap Action’, it’s a</a:t>
            </a:r>
            <a:r>
              <a:rPr lang="en-US" baseline="0" dirty="0" smtClean="0"/>
              <a:t> modulating/throttling valve (coarse control)</a:t>
            </a:r>
          </a:p>
          <a:p>
            <a:r>
              <a:rPr lang="en-US" baseline="0" dirty="0" smtClean="0"/>
              <a:t>If it doesn’t say ‘embedded’ or equivalent, it’s bottom mounted</a:t>
            </a:r>
          </a:p>
          <a:p>
            <a:r>
              <a:rPr lang="en-US" baseline="0" dirty="0" smtClean="0"/>
              <a:t>Bottom-mounted throttling thermostat vs. embedded snap-action…sort of like a Jeep versus a Jaguar</a:t>
            </a:r>
          </a:p>
        </p:txBody>
      </p:sp>
      <p:sp>
        <p:nvSpPr>
          <p:cNvPr id="4" name="Slide Number Placeholder 3"/>
          <p:cNvSpPr>
            <a:spLocks noGrp="1"/>
          </p:cNvSpPr>
          <p:nvPr>
            <p:ph type="sldNum" sz="quarter" idx="10"/>
          </p:nvPr>
        </p:nvSpPr>
        <p:spPr/>
        <p:txBody>
          <a:bodyPr/>
          <a:lstStyle/>
          <a:p>
            <a:fld id="{97E8AC67-E2B5-414A-B775-0684E8CF2A3A}" type="slidenum">
              <a:rPr lang="en-US" smtClean="0"/>
              <a:pPr/>
              <a:t>15</a:t>
            </a:fld>
            <a:endParaRPr lang="en-US"/>
          </a:p>
        </p:txBody>
      </p:sp>
    </p:spTree>
    <p:extLst>
      <p:ext uri="{BB962C8B-B14F-4D97-AF65-F5344CB8AC3E}">
        <p14:creationId xmlns:p14="http://schemas.microsoft.com/office/powerpoint/2010/main" val="827620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a:defRPr/>
            </a:pPr>
            <a:r>
              <a:rPr lang="en-US" baseline="0" dirty="0" smtClean="0"/>
              <a:t>The material – composite of aluminum and 304 S.S., is unique in this application, and has dramatically improved performance over steel.</a:t>
            </a:r>
          </a:p>
          <a:p>
            <a:pPr defTabSz="864931">
              <a:defRPr/>
            </a:pPr>
            <a:endParaRPr lang="en-US" baseline="0" dirty="0" smtClean="0"/>
          </a:p>
          <a:p>
            <a:pPr defTabSz="864931">
              <a:defRPr/>
            </a:pPr>
            <a:r>
              <a:rPr lang="en-US" baseline="0" dirty="0" smtClean="0"/>
              <a:t>This material </a:t>
            </a:r>
            <a:r>
              <a:rPr lang="en-US" u="sng" baseline="0" dirty="0" smtClean="0"/>
              <a:t>cannot</a:t>
            </a:r>
            <a:r>
              <a:rPr lang="en-US" baseline="0" dirty="0" smtClean="0"/>
              <a:t> be compared to steel plates “apples-to-apples”. Questions about thickness are </a:t>
            </a:r>
            <a:r>
              <a:rPr lang="en-US" b="1" i="0" u="sng" baseline="0" dirty="0" smtClean="0"/>
              <a:t>irrelevant</a:t>
            </a:r>
            <a:r>
              <a:rPr lang="en-US" baseline="0" dirty="0" smtClean="0"/>
              <a:t> – it’s too different!</a:t>
            </a:r>
          </a:p>
          <a:p>
            <a:pPr defTabSz="864931">
              <a:defRPr/>
            </a:pPr>
            <a:endParaRPr lang="en-US" baseline="0" dirty="0" smtClean="0"/>
          </a:p>
          <a:p>
            <a:pPr defTabSz="864931">
              <a:defRPr/>
            </a:pPr>
            <a:r>
              <a:rPr lang="en-US" baseline="0" dirty="0" smtClean="0"/>
              <a:t>Aluminum transmits heat 5 TIMES faster than steel and is only 1/3</a:t>
            </a:r>
            <a:r>
              <a:rPr lang="en-US" baseline="30000" dirty="0" smtClean="0"/>
              <a:t>rd</a:t>
            </a:r>
            <a:r>
              <a:rPr lang="en-US" baseline="0" dirty="0" smtClean="0"/>
              <a:t> the weight</a:t>
            </a:r>
            <a:endParaRPr lang="en-US" dirty="0" smtClean="0"/>
          </a:p>
          <a:p>
            <a:endParaRPr lang="en-US" dirty="0" smtClean="0"/>
          </a:p>
          <a:p>
            <a:r>
              <a:rPr lang="en-US" dirty="0" smtClean="0"/>
              <a:t>304 stainless steel has low porosity, meaning that cleanup is VERY easy. </a:t>
            </a:r>
          </a:p>
          <a:p>
            <a:endParaRPr lang="en-US" dirty="0" smtClean="0"/>
          </a:p>
          <a:p>
            <a:r>
              <a:rPr lang="en-US" dirty="0" smtClean="0"/>
              <a:t>Customers</a:t>
            </a:r>
            <a:r>
              <a:rPr lang="en-US" baseline="0" dirty="0" smtClean="0"/>
              <a:t> often choose chrome for the easy cleaning – choose RRG and get most of the benefit but at much less cost. Additional performance is FREE!</a:t>
            </a:r>
            <a:endParaRPr lang="en-US" dirty="0"/>
          </a:p>
        </p:txBody>
      </p:sp>
      <p:sp>
        <p:nvSpPr>
          <p:cNvPr id="4" name="Slide Number Placeholder 3"/>
          <p:cNvSpPr>
            <a:spLocks noGrp="1"/>
          </p:cNvSpPr>
          <p:nvPr>
            <p:ph type="sldNum" sz="quarter" idx="10"/>
          </p:nvPr>
        </p:nvSpPr>
        <p:spPr/>
        <p:txBody>
          <a:bodyPr/>
          <a:lstStyle/>
          <a:p>
            <a:fld id="{97E8AC67-E2B5-414A-B775-0684E8CF2A3A}" type="slidenum">
              <a:rPr lang="en-US" smtClean="0"/>
              <a:pPr/>
              <a:t>16</a:t>
            </a:fld>
            <a:endParaRPr lang="en-US"/>
          </a:p>
        </p:txBody>
      </p:sp>
    </p:spTree>
    <p:extLst>
      <p:ext uri="{BB962C8B-B14F-4D97-AF65-F5344CB8AC3E}">
        <p14:creationId xmlns:p14="http://schemas.microsoft.com/office/powerpoint/2010/main" val="321561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pictures should speak for themselves…the cooking pattern for these pancakes is completely even and consistent. </a:t>
            </a:r>
            <a:endParaRPr lang="en-US" dirty="0"/>
          </a:p>
        </p:txBody>
      </p:sp>
      <p:sp>
        <p:nvSpPr>
          <p:cNvPr id="4" name="Slide Number Placeholder 3"/>
          <p:cNvSpPr>
            <a:spLocks noGrp="1"/>
          </p:cNvSpPr>
          <p:nvPr>
            <p:ph type="sldNum" sz="quarter" idx="10"/>
          </p:nvPr>
        </p:nvSpPr>
        <p:spPr/>
        <p:txBody>
          <a:bodyPr/>
          <a:lstStyle/>
          <a:p>
            <a:fld id="{97E8AC67-E2B5-414A-B775-0684E8CF2A3A}" type="slidenum">
              <a:rPr lang="en-US" smtClean="0"/>
              <a:pPr/>
              <a:t>17</a:t>
            </a:fld>
            <a:endParaRPr lang="en-US"/>
          </a:p>
        </p:txBody>
      </p:sp>
    </p:spTree>
    <p:extLst>
      <p:ext uri="{BB962C8B-B14F-4D97-AF65-F5344CB8AC3E}">
        <p14:creationId xmlns:p14="http://schemas.microsoft.com/office/powerpoint/2010/main" val="171649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304 S.S.</a:t>
            </a:r>
            <a:r>
              <a:rPr lang="en-US" baseline="0" dirty="0" smtClean="0"/>
              <a:t> has low porosity, which means food doesn’t tend to stick like it does on plain carbon steel plates</a:t>
            </a:r>
          </a:p>
          <a:p>
            <a:endParaRPr lang="en-US" baseline="0" dirty="0" smtClean="0"/>
          </a:p>
          <a:p>
            <a:r>
              <a:rPr lang="en-US" baseline="0" dirty="0" smtClean="0"/>
              <a:t>Whether grease or carbon buildup, cleaning operations are easy and effective.</a:t>
            </a:r>
          </a:p>
          <a:p>
            <a:endParaRPr lang="en-US" baseline="0" dirty="0" smtClean="0"/>
          </a:p>
          <a:p>
            <a:r>
              <a:rPr lang="en-US" baseline="0" dirty="0" smtClean="0"/>
              <a:t>Reducing clean-up time will have a REAL impact on daily operations, and even labor costs!</a:t>
            </a:r>
          </a:p>
          <a:p>
            <a:endParaRPr lang="en-US" baseline="0" dirty="0" smtClean="0"/>
          </a:p>
          <a:p>
            <a:r>
              <a:rPr lang="en-US" baseline="0" dirty="0" smtClean="0"/>
              <a:t>Use this to sell against CHROME plates, which clean with similar ease, but at a MUCH higher cost. </a:t>
            </a:r>
          </a:p>
          <a:p>
            <a:endParaRPr lang="en-US" baseline="0" dirty="0" smtClean="0"/>
          </a:p>
          <a:p>
            <a:r>
              <a:rPr lang="en-US" baseline="0" dirty="0" smtClean="0"/>
              <a:t>Chrome surface is subject to scratches and damage, requiring special spatulas and cleaning agents.</a:t>
            </a:r>
          </a:p>
          <a:p>
            <a:endParaRPr lang="en-US" baseline="0" dirty="0" smtClean="0"/>
          </a:p>
          <a:p>
            <a:r>
              <a:rPr lang="en-US" baseline="0" dirty="0" smtClean="0"/>
              <a:t>No special cleaning agents or tools are required for the RRG – use what you already have and rest easy.</a:t>
            </a:r>
            <a:endParaRPr lang="en-US" dirty="0"/>
          </a:p>
        </p:txBody>
      </p:sp>
      <p:sp>
        <p:nvSpPr>
          <p:cNvPr id="4" name="Slide Number Placeholder 3"/>
          <p:cNvSpPr>
            <a:spLocks noGrp="1"/>
          </p:cNvSpPr>
          <p:nvPr>
            <p:ph type="sldNum" sz="quarter" idx="10"/>
          </p:nvPr>
        </p:nvSpPr>
        <p:spPr/>
        <p:txBody>
          <a:bodyPr/>
          <a:lstStyle/>
          <a:p>
            <a:fld id="{97E8AC67-E2B5-414A-B775-0684E8CF2A3A}" type="slidenum">
              <a:rPr lang="en-US" smtClean="0"/>
              <a:pPr/>
              <a:t>18</a:t>
            </a:fld>
            <a:endParaRPr lang="en-US"/>
          </a:p>
        </p:txBody>
      </p:sp>
    </p:spTree>
    <p:extLst>
      <p:ext uri="{BB962C8B-B14F-4D97-AF65-F5344CB8AC3E}">
        <p14:creationId xmlns:p14="http://schemas.microsoft.com/office/powerpoint/2010/main" val="3372355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Outline of major selling points. </a:t>
            </a:r>
          </a:p>
          <a:p>
            <a:endParaRPr lang="en-US" dirty="0" smtClean="0"/>
          </a:p>
          <a:p>
            <a:r>
              <a:rPr lang="en-US" dirty="0" smtClean="0"/>
              <a:t>Food Quality</a:t>
            </a:r>
            <a:endParaRPr lang="en-US" baseline="0" dirty="0" smtClean="0"/>
          </a:p>
          <a:p>
            <a:r>
              <a:rPr lang="en-US" baseline="0" dirty="0" smtClean="0"/>
              <a:t> - Convective drying is eliminated</a:t>
            </a:r>
            <a:endParaRPr lang="en-US" dirty="0" smtClean="0"/>
          </a:p>
          <a:p>
            <a:r>
              <a:rPr lang="en-US" baseline="0" dirty="0" smtClean="0"/>
              <a:t> - Food retains 20-30%</a:t>
            </a:r>
            <a:r>
              <a:rPr lang="en-US" dirty="0" smtClean="0"/>
              <a:t> more</a:t>
            </a:r>
            <a:r>
              <a:rPr lang="en-US" baseline="0" dirty="0" smtClean="0"/>
              <a:t> moisture</a:t>
            </a:r>
          </a:p>
          <a:p>
            <a:r>
              <a:rPr lang="en-US" baseline="0" dirty="0" smtClean="0"/>
              <a:t> - Uniform temperature means you can cook the same ANYWHERE on the surface over a burner.</a:t>
            </a:r>
          </a:p>
          <a:p>
            <a:endParaRPr lang="en-US" dirty="0" smtClean="0"/>
          </a:p>
          <a:p>
            <a:r>
              <a:rPr lang="en-US" dirty="0" smtClean="0"/>
              <a:t>Operations</a:t>
            </a:r>
          </a:p>
          <a:p>
            <a:r>
              <a:rPr lang="en-US" dirty="0" smtClean="0"/>
              <a:t> - Cooking to time makes</a:t>
            </a:r>
            <a:r>
              <a:rPr lang="en-US" baseline="0" dirty="0" smtClean="0"/>
              <a:t> operation like a griddle.</a:t>
            </a:r>
          </a:p>
          <a:p>
            <a:r>
              <a:rPr lang="en-US" baseline="0" dirty="0" smtClean="0"/>
              <a:t> - Free up your manpower for other kitchen duties</a:t>
            </a:r>
          </a:p>
          <a:p>
            <a:r>
              <a:rPr lang="en-US" baseline="0" dirty="0" smtClean="0"/>
              <a:t> - Lighting the broiler couldn’t be easier</a:t>
            </a:r>
          </a:p>
          <a:p>
            <a:endParaRPr lang="en-US" baseline="0" dirty="0" smtClean="0"/>
          </a:p>
          <a:p>
            <a:r>
              <a:rPr lang="en-US" baseline="0" dirty="0" smtClean="0"/>
              <a:t>Gas Savings</a:t>
            </a:r>
          </a:p>
          <a:p>
            <a:r>
              <a:rPr lang="en-US" baseline="0" dirty="0" smtClean="0"/>
              <a:t> - You’ll save a tremendous amount of money. Seriously.</a:t>
            </a:r>
            <a:endParaRPr lang="en-US" dirty="0" smtClean="0"/>
          </a:p>
          <a:p>
            <a:endParaRPr lang="en-US" dirty="0" smtClean="0"/>
          </a:p>
          <a:p>
            <a:r>
              <a:rPr lang="en-US" dirty="0" smtClean="0"/>
              <a:t>NOTE: this product can be sold effectively to ANYONE who has ANY</a:t>
            </a:r>
            <a:r>
              <a:rPr lang="en-US" baseline="0" dirty="0" smtClean="0"/>
              <a:t> charbroiler – all of these features and benefits will suit those users.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E8AC67-E2B5-414A-B775-0684E8CF2A3A}" type="slidenum">
              <a:rPr lang="en-US" smtClean="0"/>
              <a:pPr/>
              <a:t>21</a:t>
            </a:fld>
            <a:endParaRPr lang="en-US" dirty="0"/>
          </a:p>
        </p:txBody>
      </p:sp>
    </p:spTree>
    <p:extLst>
      <p:ext uri="{BB962C8B-B14F-4D97-AF65-F5344CB8AC3E}">
        <p14:creationId xmlns:p14="http://schemas.microsoft.com/office/powerpoint/2010/main" val="283688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14” size is</a:t>
            </a:r>
            <a:r>
              <a:rPr lang="en-US" baseline="0" dirty="0" smtClean="0"/>
              <a:t> a unique offering for this product category. There are very few small charbroilers, and none can be as effective as the VTEC.</a:t>
            </a:r>
          </a:p>
          <a:p>
            <a:endParaRPr lang="en-US" dirty="0" smtClean="0"/>
          </a:p>
          <a:p>
            <a:r>
              <a:rPr lang="en-US" dirty="0" smtClean="0"/>
              <a:t>Wide range gas valves mean exceptional control of surface temperatures.</a:t>
            </a:r>
          </a:p>
          <a:p>
            <a:endParaRPr lang="en-US" dirty="0" smtClean="0"/>
          </a:p>
          <a:p>
            <a:r>
              <a:rPr lang="en-US" dirty="0" smtClean="0"/>
              <a:t>Each burner/grate</a:t>
            </a:r>
            <a:r>
              <a:rPr lang="en-US" baseline="0" dirty="0" smtClean="0"/>
              <a:t> is a SEPERATE ZONE, unaffected by the others. Perfect zone control!</a:t>
            </a:r>
          </a:p>
          <a:p>
            <a:endParaRPr lang="en-US" baseline="0" dirty="0" smtClean="0"/>
          </a:p>
          <a:p>
            <a:pPr defTabSz="864931">
              <a:defRPr/>
            </a:pPr>
            <a:r>
              <a:rPr lang="en-US" baseline="0" dirty="0" smtClean="0"/>
              <a:t>Rotary piezoelectric igniters are durable and easy to use – much better than the red push-button style</a:t>
            </a:r>
          </a:p>
          <a:p>
            <a:pPr defTabSz="864931">
              <a:defRPr/>
            </a:pPr>
            <a:endParaRPr lang="en-US" baseline="0" dirty="0" smtClean="0"/>
          </a:p>
          <a:p>
            <a:pPr defTabSz="864931">
              <a:defRPr/>
            </a:pPr>
            <a:r>
              <a:rPr lang="en-US" baseline="0" dirty="0" smtClean="0"/>
              <a:t>Burners must be lit every time they are turned on - no standing pilots will help adhere to many current and developing requirements by industry and municipalities.</a:t>
            </a:r>
          </a:p>
          <a:p>
            <a:pPr defTabSz="864931">
              <a:defRPr/>
            </a:pPr>
            <a:endParaRPr lang="en-US" baseline="0" dirty="0" smtClean="0"/>
          </a:p>
          <a:p>
            <a:pPr defTabSz="864931">
              <a:defRPr/>
            </a:pPr>
            <a:r>
              <a:rPr lang="en-US" baseline="0" dirty="0" smtClean="0"/>
              <a:t>We can put piezoelectric igniters on this unit because all of our heat goes in one direction – UP. This is NOT a “campfire in a box”.</a:t>
            </a:r>
          </a:p>
          <a:p>
            <a:endParaRPr lang="en-US" dirty="0"/>
          </a:p>
        </p:txBody>
      </p:sp>
      <p:sp>
        <p:nvSpPr>
          <p:cNvPr id="4" name="Slide Number Placeholder 3"/>
          <p:cNvSpPr>
            <a:spLocks noGrp="1"/>
          </p:cNvSpPr>
          <p:nvPr>
            <p:ph type="sldNum" sz="quarter" idx="10"/>
          </p:nvPr>
        </p:nvSpPr>
        <p:spPr/>
        <p:txBody>
          <a:bodyPr/>
          <a:lstStyle/>
          <a:p>
            <a:fld id="{97E8AC67-E2B5-414A-B775-0684E8CF2A3A}" type="slidenum">
              <a:rPr lang="en-US" smtClean="0"/>
              <a:pPr/>
              <a:t>22</a:t>
            </a:fld>
            <a:endParaRPr lang="en-US" dirty="0"/>
          </a:p>
        </p:txBody>
      </p:sp>
    </p:spTree>
    <p:extLst>
      <p:ext uri="{BB962C8B-B14F-4D97-AF65-F5344CB8AC3E}">
        <p14:creationId xmlns:p14="http://schemas.microsoft.com/office/powerpoint/2010/main" val="241834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a:defRPr/>
            </a:pPr>
            <a:r>
              <a:rPr lang="en-US" sz="1100" dirty="0"/>
              <a:t>When we say ‘infrared’ end users will immediately think about ceramic brick infrared burners. </a:t>
            </a:r>
          </a:p>
          <a:p>
            <a:pPr defTabSz="864931">
              <a:defRPr/>
            </a:pPr>
            <a:endParaRPr lang="en-US" sz="1100" dirty="0"/>
          </a:p>
          <a:p>
            <a:pPr defTabSz="864931">
              <a:defRPr/>
            </a:pPr>
            <a:r>
              <a:rPr lang="en-US" sz="1100" dirty="0"/>
              <a:t>Our burner is a SYSTEM of parts that generate infrared energy from an emitter panel.</a:t>
            </a:r>
          </a:p>
          <a:p>
            <a:pPr defTabSz="864931">
              <a:defRPr/>
            </a:pPr>
            <a:endParaRPr lang="en-US" sz="1100" dirty="0"/>
          </a:p>
          <a:p>
            <a:pPr defTabSz="864931">
              <a:defRPr/>
            </a:pPr>
            <a:r>
              <a:rPr lang="en-US" sz="1100" dirty="0"/>
              <a:t>The burner is ALL STEEL, highly durable and free of all the issues one may associate with ceramic burners</a:t>
            </a:r>
          </a:p>
        </p:txBody>
      </p:sp>
      <p:sp>
        <p:nvSpPr>
          <p:cNvPr id="4" name="Slide Number Placeholder 3"/>
          <p:cNvSpPr>
            <a:spLocks noGrp="1"/>
          </p:cNvSpPr>
          <p:nvPr>
            <p:ph type="sldNum" sz="quarter" idx="10"/>
          </p:nvPr>
        </p:nvSpPr>
        <p:spPr/>
        <p:txBody>
          <a:bodyPr/>
          <a:lstStyle/>
          <a:p>
            <a:fld id="{97E8AC67-E2B5-414A-B775-0684E8CF2A3A}" type="slidenum">
              <a:rPr lang="en-US" smtClean="0"/>
              <a:pPr/>
              <a:t>23</a:t>
            </a:fld>
            <a:endParaRPr lang="en-US" dirty="0"/>
          </a:p>
        </p:txBody>
      </p:sp>
    </p:spTree>
    <p:extLst>
      <p:ext uri="{BB962C8B-B14F-4D97-AF65-F5344CB8AC3E}">
        <p14:creationId xmlns:p14="http://schemas.microsoft.com/office/powerpoint/2010/main" val="1605016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Describe how the burner system operates</a:t>
            </a:r>
            <a:r>
              <a:rPr lang="en-US" baseline="0" dirty="0" smtClean="0"/>
              <a:t> to cook the food.</a:t>
            </a:r>
          </a:p>
          <a:p>
            <a:endParaRPr lang="en-US" baseline="0" dirty="0" smtClean="0"/>
          </a:p>
          <a:p>
            <a:r>
              <a:rPr lang="en-US" baseline="0" dirty="0" smtClean="0"/>
              <a:t>Grate on the emitter panel means oxygen can’t get in and create flare ups</a:t>
            </a:r>
            <a:br>
              <a:rPr lang="en-US" baseline="0" dirty="0" smtClean="0"/>
            </a:br>
            <a:endParaRPr lang="en-US" baseline="0" dirty="0" smtClean="0"/>
          </a:p>
          <a:p>
            <a:r>
              <a:rPr lang="en-US" dirty="0" smtClean="0"/>
              <a:t>Smoky vapor envelops the food, imbuing it with flavor</a:t>
            </a:r>
            <a:endParaRPr lang="en-US" dirty="0"/>
          </a:p>
        </p:txBody>
      </p:sp>
      <p:sp>
        <p:nvSpPr>
          <p:cNvPr id="4" name="Slide Number Placeholder 3"/>
          <p:cNvSpPr>
            <a:spLocks noGrp="1"/>
          </p:cNvSpPr>
          <p:nvPr>
            <p:ph type="sldNum" sz="quarter" idx="10"/>
          </p:nvPr>
        </p:nvSpPr>
        <p:spPr/>
        <p:txBody>
          <a:bodyPr/>
          <a:lstStyle/>
          <a:p>
            <a:fld id="{97E8AC67-E2B5-414A-B775-0684E8CF2A3A}" type="slidenum">
              <a:rPr lang="en-US" smtClean="0"/>
              <a:pPr/>
              <a:t>24</a:t>
            </a:fld>
            <a:endParaRPr lang="en-US"/>
          </a:p>
        </p:txBody>
      </p:sp>
    </p:spTree>
    <p:extLst>
      <p:ext uri="{BB962C8B-B14F-4D97-AF65-F5344CB8AC3E}">
        <p14:creationId xmlns:p14="http://schemas.microsoft.com/office/powerpoint/2010/main" val="105131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9B0FA5-2D6D-4AD9-AF9C-62B5FB0FF562}" type="slidenum">
              <a:rPr lang="en-US" smtClean="0"/>
              <a:pPr/>
              <a:t>2</a:t>
            </a:fld>
            <a:endParaRPr lang="en-US"/>
          </a:p>
        </p:txBody>
      </p:sp>
    </p:spTree>
    <p:extLst>
      <p:ext uri="{BB962C8B-B14F-4D97-AF65-F5344CB8AC3E}">
        <p14:creationId xmlns:p14="http://schemas.microsoft.com/office/powerpoint/2010/main" val="971573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B1A9E063-3536-4177-8AAA-91D8D7AB497C}" type="slidenum">
              <a:rPr lang="en-US" smtClean="0"/>
              <a:pPr/>
              <a:t>25</a:t>
            </a:fld>
            <a:endParaRPr lang="en-US" smtClean="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pPr eaLnBrk="1" hangingPunct="1"/>
            <a:r>
              <a:rPr lang="en-US" dirty="0" smtClean="0"/>
              <a:t>The </a:t>
            </a:r>
            <a:r>
              <a:rPr lang="en-US" smtClean="0"/>
              <a:t>Vulcan VACB Achiever</a:t>
            </a:r>
            <a:r>
              <a:rPr lang="en-US" baseline="0" smtClean="0"/>
              <a:t> </a:t>
            </a:r>
            <a:r>
              <a:rPr lang="en-US" baseline="0" dirty="0" smtClean="0"/>
              <a:t>Charbroiler has already set the standard for charbroiler performance in the industry.</a:t>
            </a:r>
          </a:p>
          <a:p>
            <a:pPr eaLnBrk="1" hangingPunct="1"/>
            <a:endParaRPr lang="en-US" baseline="0" dirty="0" smtClean="0"/>
          </a:p>
          <a:p>
            <a:pPr eaLnBrk="1" hangingPunct="1"/>
            <a:r>
              <a:rPr lang="en-US" baseline="0" dirty="0" smtClean="0"/>
              <a:t>NOTE: The 650°F ‘sweet spot’ is the target temperature for cooking most proteins.</a:t>
            </a:r>
          </a:p>
          <a:p>
            <a:pPr eaLnBrk="1" hangingPunct="1"/>
            <a:endParaRPr lang="en-US" baseline="0" dirty="0" smtClean="0"/>
          </a:p>
          <a:p>
            <a:pPr eaLnBrk="1" hangingPunct="1"/>
            <a:r>
              <a:rPr lang="en-US" baseline="0" dirty="0" smtClean="0"/>
              <a:t>Remember that ‘hotter’ is not always ‘better’ – food can only absorb heat so fast, so more BTU’s and higher temperature doesn’t translate into more productivity or better food. Like the joke about Thanksgiving turkey – you can’t cook it in half the time at twice the temperature!</a:t>
            </a:r>
          </a:p>
          <a:p>
            <a:pPr eaLnBrk="1" hangingPunct="1"/>
            <a:endParaRPr lang="en-US" baseline="0" dirty="0" smtClean="0"/>
          </a:p>
          <a:p>
            <a:pPr eaLnBrk="1" hangingPunct="1"/>
            <a:r>
              <a:rPr lang="en-US" baseline="0" dirty="0" smtClean="0"/>
              <a:t>Hot spots and cold spots are reason that charbroilers require constant management.</a:t>
            </a:r>
          </a:p>
          <a:p>
            <a:pPr eaLnBrk="1" hangingPunct="1"/>
            <a:endParaRPr lang="en-US" baseline="0" dirty="0" smtClean="0"/>
          </a:p>
          <a:p>
            <a:pPr eaLnBrk="1" hangingPunct="1"/>
            <a:r>
              <a:rPr lang="en-US" baseline="0" dirty="0" smtClean="0"/>
              <a:t>You can literally MELT METAL on some charbroilers – are you using them to cook food or </a:t>
            </a:r>
            <a:r>
              <a:rPr lang="en-US" b="1" i="1" u="sng" baseline="0" dirty="0" smtClean="0"/>
              <a:t>smelt</a:t>
            </a:r>
            <a:r>
              <a:rPr lang="en-US" b="1" i="1" u="none" baseline="0" dirty="0" smtClean="0"/>
              <a:t> </a:t>
            </a:r>
            <a:r>
              <a:rPr lang="en-US" baseline="0" dirty="0" smtClean="0"/>
              <a:t>?</a:t>
            </a:r>
          </a:p>
        </p:txBody>
      </p:sp>
    </p:spTree>
    <p:extLst>
      <p:ext uri="{BB962C8B-B14F-4D97-AF65-F5344CB8AC3E}">
        <p14:creationId xmlns:p14="http://schemas.microsoft.com/office/powerpoint/2010/main" val="2035366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Actual lab data</a:t>
            </a:r>
          </a:p>
          <a:p>
            <a:endParaRPr lang="en-US" dirty="0" smtClean="0"/>
          </a:p>
          <a:p>
            <a:r>
              <a:rPr lang="en-US" dirty="0" smtClean="0"/>
              <a:t>Illustrates</a:t>
            </a:r>
            <a:r>
              <a:rPr lang="en-US" baseline="0" dirty="0" smtClean="0"/>
              <a:t> the level of control available with our high range valve</a:t>
            </a:r>
          </a:p>
          <a:p>
            <a:endParaRPr lang="en-US" baseline="0" dirty="0" smtClean="0"/>
          </a:p>
          <a:p>
            <a:r>
              <a:rPr lang="en-US" baseline="0" dirty="0" smtClean="0"/>
              <a:t>Note that normal charbroilers only have a 90-degree valve, only 45-degrees of which is actual ‘control’. </a:t>
            </a:r>
          </a:p>
          <a:p>
            <a:r>
              <a:rPr lang="en-US" baseline="0" dirty="0" smtClean="0"/>
              <a:t>Compared to that we offer 2-1/2 times as </a:t>
            </a:r>
            <a:r>
              <a:rPr lang="en-US" baseline="0" smtClean="0"/>
              <a:t>much control range </a:t>
            </a:r>
            <a:r>
              <a:rPr lang="en-US" baseline="0" dirty="0" smtClean="0"/>
              <a:t>for </a:t>
            </a:r>
            <a:r>
              <a:rPr lang="en-US" baseline="0" smtClean="0"/>
              <a:t>our users.</a:t>
            </a:r>
            <a:endParaRPr lang="en-US" dirty="0"/>
          </a:p>
        </p:txBody>
      </p:sp>
      <p:sp>
        <p:nvSpPr>
          <p:cNvPr id="4" name="Slide Number Placeholder 3"/>
          <p:cNvSpPr>
            <a:spLocks noGrp="1"/>
          </p:cNvSpPr>
          <p:nvPr>
            <p:ph type="sldNum" sz="quarter" idx="10"/>
          </p:nvPr>
        </p:nvSpPr>
        <p:spPr/>
        <p:txBody>
          <a:bodyPr/>
          <a:lstStyle/>
          <a:p>
            <a:fld id="{97E8AC67-E2B5-414A-B775-0684E8CF2A3A}" type="slidenum">
              <a:rPr lang="en-US" smtClean="0"/>
              <a:pPr/>
              <a:t>26</a:t>
            </a:fld>
            <a:endParaRPr lang="en-US"/>
          </a:p>
        </p:txBody>
      </p:sp>
    </p:spTree>
    <p:extLst>
      <p:ext uri="{BB962C8B-B14F-4D97-AF65-F5344CB8AC3E}">
        <p14:creationId xmlns:p14="http://schemas.microsoft.com/office/powerpoint/2010/main" val="3336113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cook</a:t>
            </a:r>
            <a:r>
              <a:rPr lang="en-US" baseline="0" dirty="0" smtClean="0"/>
              <a:t> the same ANYWHERE on the cooking surface…compare THAT to other charbroilers</a:t>
            </a:r>
            <a:endParaRPr lang="en-US" dirty="0" smtClean="0"/>
          </a:p>
          <a:p>
            <a:endParaRPr lang="en-US" dirty="0" smtClean="0"/>
          </a:p>
          <a:p>
            <a:r>
              <a:rPr lang="en-US" dirty="0" smtClean="0"/>
              <a:t>The food COOKS better, it LOOKS better,</a:t>
            </a:r>
            <a:r>
              <a:rPr lang="en-US" baseline="0" dirty="0" smtClean="0"/>
              <a:t> it</a:t>
            </a:r>
            <a:r>
              <a:rPr lang="en-US" dirty="0" smtClean="0"/>
              <a:t> TASTES</a:t>
            </a:r>
            <a:r>
              <a:rPr lang="en-US" baseline="0" dirty="0" smtClean="0"/>
              <a:t> better. </a:t>
            </a:r>
          </a:p>
          <a:p>
            <a:endParaRPr lang="en-US" baseline="0" dirty="0" smtClean="0"/>
          </a:p>
          <a:p>
            <a:r>
              <a:rPr lang="en-US" baseline="0" dirty="0" smtClean="0"/>
              <a:t>It’s BIGGER, JUICER and more TENDER</a:t>
            </a:r>
          </a:p>
          <a:p>
            <a:endParaRPr lang="en-US" baseline="0" dirty="0" smtClean="0"/>
          </a:p>
          <a:p>
            <a:r>
              <a:rPr lang="en-US" baseline="0" dirty="0" smtClean="0"/>
              <a:t>Zone control is unparalleled…seeing is believing</a:t>
            </a:r>
          </a:p>
          <a:p>
            <a:endParaRPr lang="en-US" baseline="0" dirty="0" smtClean="0"/>
          </a:p>
          <a:p>
            <a:r>
              <a:rPr lang="en-US" baseline="0" dirty="0" smtClean="0"/>
              <a:t>Not saying that you WANT to cook your Well Done at the same time as your Rare, but you COULD…on the SAME STEAK.</a:t>
            </a:r>
          </a:p>
          <a:p>
            <a:endParaRPr lang="en-US" baseline="0" dirty="0" smtClean="0"/>
          </a:p>
          <a:p>
            <a:r>
              <a:rPr lang="en-US" baseline="0" dirty="0" smtClean="0"/>
              <a:t>Use the VTEC Calculator to show savings to customers: www.vulcanequipment.com/vtec</a:t>
            </a:r>
          </a:p>
          <a:p>
            <a:r>
              <a:rPr lang="en-US" baseline="0" dirty="0" smtClean="0"/>
              <a:t>This will work on your </a:t>
            </a:r>
            <a:r>
              <a:rPr lang="en-US" baseline="0" dirty="0" err="1" smtClean="0"/>
              <a:t>iPad</a:t>
            </a:r>
            <a:r>
              <a:rPr lang="en-US" baseline="0" dirty="0" smtClean="0"/>
              <a:t> or any smart phone, as well as your computer</a:t>
            </a:r>
          </a:p>
          <a:p>
            <a:endParaRPr lang="en-US" dirty="0"/>
          </a:p>
        </p:txBody>
      </p:sp>
      <p:sp>
        <p:nvSpPr>
          <p:cNvPr id="4" name="Slide Number Placeholder 3"/>
          <p:cNvSpPr>
            <a:spLocks noGrp="1"/>
          </p:cNvSpPr>
          <p:nvPr>
            <p:ph type="sldNum" sz="quarter" idx="10"/>
          </p:nvPr>
        </p:nvSpPr>
        <p:spPr/>
        <p:txBody>
          <a:bodyPr/>
          <a:lstStyle/>
          <a:p>
            <a:fld id="{97E8AC67-E2B5-414A-B775-0684E8CF2A3A}" type="slidenum">
              <a:rPr lang="en-US" smtClean="0"/>
              <a:pPr/>
              <a:t>27</a:t>
            </a:fld>
            <a:endParaRPr lang="en-US"/>
          </a:p>
        </p:txBody>
      </p:sp>
    </p:spTree>
    <p:extLst>
      <p:ext uri="{BB962C8B-B14F-4D97-AF65-F5344CB8AC3E}">
        <p14:creationId xmlns:p14="http://schemas.microsoft.com/office/powerpoint/2010/main" val="2726255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57BA0C-D758-487C-B97E-A49D5D0E7C23}" type="slidenum">
              <a:rPr lang="en-US"/>
              <a:pPr fontAlgn="base">
                <a:spcBef>
                  <a:spcPct val="0"/>
                </a:spcBef>
                <a:spcAft>
                  <a:spcPct val="0"/>
                </a:spcAft>
              </a:pPr>
              <a:t>33</a:t>
            </a:fld>
            <a:endParaRPr lang="en-US" dirty="0"/>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xfrm>
            <a:off x="685800" y="4343400"/>
            <a:ext cx="5486400" cy="4116388"/>
          </a:xfrm>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12243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2D6A84-3EB1-4951-A9EC-924BCD6F73E4}" type="slidenum">
              <a:rPr lang="en-US" smtClean="0"/>
              <a:pPr/>
              <a:t>3</a:t>
            </a:fld>
            <a:endParaRPr lang="en-US" smtClean="0"/>
          </a:p>
        </p:txBody>
      </p:sp>
    </p:spTree>
    <p:extLst>
      <p:ext uri="{BB962C8B-B14F-4D97-AF65-F5344CB8AC3E}">
        <p14:creationId xmlns:p14="http://schemas.microsoft.com/office/powerpoint/2010/main" val="205368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a:xfrm>
            <a:off x="1144588" y="684213"/>
            <a:ext cx="4572000" cy="3429000"/>
          </a:xfrm>
          <a:ln/>
        </p:spPr>
      </p:sp>
      <p:sp>
        <p:nvSpPr>
          <p:cNvPr id="55299" name="Rectangle 3"/>
          <p:cNvSpPr>
            <a:spLocks noGrp="1"/>
          </p:cNvSpPr>
          <p:nvPr>
            <p:ph type="body" idx="1"/>
          </p:nvPr>
        </p:nvSpPr>
        <p:spPr>
          <a:xfrm>
            <a:off x="685800" y="4344988"/>
            <a:ext cx="5486400" cy="4114800"/>
          </a:xfrm>
          <a:noFill/>
          <a:ln/>
        </p:spPr>
        <p:txBody>
          <a:bodyPr/>
          <a:lstStyle/>
          <a:p>
            <a:pPr defTabSz="897252">
              <a:defRPr/>
            </a:pPr>
            <a:r>
              <a:rPr lang="en-US" dirty="0" smtClean="0">
                <a:latin typeface="Arial" charset="0"/>
              </a:rPr>
              <a:t>When comparing equipment, make sure to take into account installation, shipping, maintenance, labor, energy and water, repair costs, and disposal fees. The ENERGY STAR program works to achieve energy efficiency without sacrificing quality in performance. </a:t>
            </a:r>
          </a:p>
          <a:p>
            <a:pPr defTabSz="897252">
              <a:defRPr/>
            </a:pPr>
            <a:endParaRPr lang="en-US" dirty="0" smtClean="0">
              <a:latin typeface="Arial" charset="0"/>
            </a:endParaRPr>
          </a:p>
          <a:p>
            <a:pPr defTabSz="897252">
              <a:defRPr/>
            </a:pPr>
            <a:r>
              <a:rPr lang="en-US" dirty="0" smtClean="0">
                <a:latin typeface="Arial" charset="0"/>
              </a:rPr>
              <a:t>Remember the acquisition cost of CFS equipment is only the tip of the iceberg in terms of total costs. Restaurateurs often look for the least expensive equipment option on the showroom floor and rarely consider the total cost of ownership of the equipment (which includes the purchase price and lifecycle costs like energy and maintenance). Better made equipment that saves energy and water and lasts longer compensates for initial differences in purchase price.</a:t>
            </a:r>
          </a:p>
        </p:txBody>
      </p:sp>
    </p:spTree>
    <p:extLst>
      <p:ext uri="{BB962C8B-B14F-4D97-AF65-F5344CB8AC3E}">
        <p14:creationId xmlns:p14="http://schemas.microsoft.com/office/powerpoint/2010/main" val="248902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9B0FA5-2D6D-4AD9-AF9C-62B5FB0FF562}" type="slidenum">
              <a:rPr lang="en-US" smtClean="0"/>
              <a:pPr/>
              <a:t>5</a:t>
            </a:fld>
            <a:endParaRPr lang="en-US"/>
          </a:p>
        </p:txBody>
      </p:sp>
    </p:spTree>
    <p:extLst>
      <p:ext uri="{BB962C8B-B14F-4D97-AF65-F5344CB8AC3E}">
        <p14:creationId xmlns:p14="http://schemas.microsoft.com/office/powerpoint/2010/main" val="1219275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9B0FA5-2D6D-4AD9-AF9C-62B5FB0FF562}" type="slidenum">
              <a:rPr lang="en-US" smtClean="0"/>
              <a:pPr/>
              <a:t>6</a:t>
            </a:fld>
            <a:endParaRPr lang="en-US"/>
          </a:p>
        </p:txBody>
      </p:sp>
    </p:spTree>
    <p:extLst>
      <p:ext uri="{BB962C8B-B14F-4D97-AF65-F5344CB8AC3E}">
        <p14:creationId xmlns:p14="http://schemas.microsoft.com/office/powerpoint/2010/main" val="1762734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9B0FA5-2D6D-4AD9-AF9C-62B5FB0FF562}" type="slidenum">
              <a:rPr lang="en-US" smtClean="0"/>
              <a:pPr/>
              <a:t>7</a:t>
            </a:fld>
            <a:endParaRPr lang="en-US"/>
          </a:p>
        </p:txBody>
      </p:sp>
    </p:spTree>
    <p:extLst>
      <p:ext uri="{BB962C8B-B14F-4D97-AF65-F5344CB8AC3E}">
        <p14:creationId xmlns:p14="http://schemas.microsoft.com/office/powerpoint/2010/main" val="433594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DA8BEB-5BD9-46E5-94E9-7EC1069D85A7}" type="slidenum">
              <a:rPr lang="en-US" smtClean="0"/>
              <a:pPr/>
              <a:t>8</a:t>
            </a:fld>
            <a:endParaRPr lang="en-US"/>
          </a:p>
        </p:txBody>
      </p:sp>
    </p:spTree>
    <p:extLst>
      <p:ext uri="{BB962C8B-B14F-4D97-AF65-F5344CB8AC3E}">
        <p14:creationId xmlns:p14="http://schemas.microsoft.com/office/powerpoint/2010/main" val="1999028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80497A-C111-4679-B393-2295AA427798}" type="slidenum">
              <a:rPr lang="en-US" smtClean="0"/>
              <a:pPr>
                <a:defRPr/>
              </a:pPr>
              <a:t>9</a:t>
            </a:fld>
            <a:endParaRPr lang="en-US"/>
          </a:p>
        </p:txBody>
      </p:sp>
    </p:spTree>
    <p:extLst>
      <p:ext uri="{BB962C8B-B14F-4D97-AF65-F5344CB8AC3E}">
        <p14:creationId xmlns:p14="http://schemas.microsoft.com/office/powerpoint/2010/main" val="756761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51E66F-819E-4470-9BD8-89D7B7418B3C}" type="datetime1">
              <a:rPr lang="en-US" smtClean="0"/>
              <a:pPr/>
              <a:t>1/16/2015</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A86F17-523E-4D02-B54A-F61C53A1AA2F}" type="datetime1">
              <a:rPr lang="en-US" smtClean="0"/>
              <a:pPr/>
              <a:t>1/16/2015</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C0A5E-2159-4D43-AEA6-09DF90F867E9}" type="datetime1">
              <a:rPr lang="en-US" smtClean="0"/>
              <a:pPr/>
              <a:t>1/16/2015</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7338" y="800100"/>
            <a:ext cx="8229600" cy="549275"/>
          </a:xfrm>
        </p:spPr>
        <p:txBody>
          <a:bodyPr/>
          <a:lstStyle>
            <a:lvl1pPr>
              <a:defRPr>
                <a:solidFill>
                  <a:schemeClr val="tx1"/>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301625" y="1462088"/>
            <a:ext cx="8229600" cy="1249362"/>
          </a:xfr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D10FB-B5C6-496F-A6DD-3EFFED19D9BA}" type="datetime1">
              <a:rPr lang="en-US" smtClean="0"/>
              <a:pPr/>
              <a:t>1/16/2015</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A3915E-A207-402A-8E88-0121B18A9C10}" type="datetime1">
              <a:rPr lang="en-US" smtClean="0"/>
              <a:pPr/>
              <a:t>1/16/2015</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275388-B8AE-44C9-AEF2-4DDE6281D5EB}" type="datetime1">
              <a:rPr lang="en-US" smtClean="0"/>
              <a:pPr/>
              <a:t>1/16/2015</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020809-CDDD-40AD-BE0F-7D823CB39ECA}" type="datetime1">
              <a:rPr lang="en-US" smtClean="0"/>
              <a:pPr/>
              <a:t>1/16/2015</a:t>
            </a:fld>
            <a:endParaRPr lang="en-US"/>
          </a:p>
        </p:txBody>
      </p:sp>
      <p:sp>
        <p:nvSpPr>
          <p:cNvPr id="8" name="Footer Placeholder 7"/>
          <p:cNvSpPr>
            <a:spLocks noGrp="1"/>
          </p:cNvSpPr>
          <p:nvPr>
            <p:ph type="ftr" sz="quarter" idx="11"/>
          </p:nvPr>
        </p:nvSpPr>
        <p:spPr/>
        <p:txBody>
          <a:bodyPr/>
          <a:lstStyle/>
          <a:p>
            <a:r>
              <a:rPr lang="en-US" smtClean="0"/>
              <a:t>  </a:t>
            </a:r>
            <a:endParaRPr lang="en-US"/>
          </a:p>
        </p:txBody>
      </p:sp>
      <p:sp>
        <p:nvSpPr>
          <p:cNvPr id="9" name="Slide Number Placeholder 8"/>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CC2B26-5652-41DC-BDE7-ECE5E294B674}" type="datetime1">
              <a:rPr lang="en-US" smtClean="0"/>
              <a:pPr/>
              <a:t>1/16/2015</a:t>
            </a:fld>
            <a:endParaRPr lang="en-US"/>
          </a:p>
        </p:txBody>
      </p:sp>
      <p:sp>
        <p:nvSpPr>
          <p:cNvPr id="4" name="Footer Placeholder 3"/>
          <p:cNvSpPr>
            <a:spLocks noGrp="1"/>
          </p:cNvSpPr>
          <p:nvPr>
            <p:ph type="ftr" sz="quarter" idx="11"/>
          </p:nvPr>
        </p:nvSpPr>
        <p:spPr/>
        <p:txBody>
          <a:bodyPr/>
          <a:lstStyle/>
          <a:p>
            <a:r>
              <a:rPr lang="en-US" smtClean="0"/>
              <a:t>  </a:t>
            </a:r>
            <a:endParaRPr lang="en-US"/>
          </a:p>
        </p:txBody>
      </p:sp>
      <p:sp>
        <p:nvSpPr>
          <p:cNvPr id="5" name="Slide Number Placeholder 4"/>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6BDD3-AE89-4891-AAC0-8F5D6B662E9B}" type="datetime1">
              <a:rPr lang="en-US" smtClean="0"/>
              <a:pPr/>
              <a:t>1/16/2015</a:t>
            </a:fld>
            <a:endParaRPr lang="en-US"/>
          </a:p>
        </p:txBody>
      </p:sp>
      <p:sp>
        <p:nvSpPr>
          <p:cNvPr id="3" name="Footer Placeholder 2"/>
          <p:cNvSpPr>
            <a:spLocks noGrp="1"/>
          </p:cNvSpPr>
          <p:nvPr>
            <p:ph type="ftr" sz="quarter" idx="11"/>
          </p:nvPr>
        </p:nvSpPr>
        <p:spPr/>
        <p:txBody>
          <a:bodyPr/>
          <a:lstStyle/>
          <a:p>
            <a:r>
              <a:rPr lang="en-US" smtClean="0"/>
              <a:t>  </a:t>
            </a:r>
            <a:endParaRPr lang="en-US"/>
          </a:p>
        </p:txBody>
      </p:sp>
      <p:sp>
        <p:nvSpPr>
          <p:cNvPr id="4" name="Slide Number Placeholder 3"/>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7BC1A4-4FC1-4EDB-96B1-0CD5221F2C4C}" type="datetime1">
              <a:rPr lang="en-US" smtClean="0"/>
              <a:pPr/>
              <a:t>1/16/2015</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2150-E4AD-42D0-84F9-78A2F23A7D2F}" type="datetime1">
              <a:rPr lang="en-US" smtClean="0"/>
              <a:pPr/>
              <a:t>1/16/2015</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93BF715F-181A-42B8-99FB-9D80E64F3F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4C2A4-D40D-43D5-8EF6-0E3F09714F49}" type="datetime1">
              <a:rPr lang="en-US" smtClean="0"/>
              <a:pPr/>
              <a:t>1/16/2015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F715F-181A-42B8-99FB-9D80E64F3F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www.youtube.com/watch?v=j2uXErL1YdQ&amp;list=UUMGriCB6pUjpfCHHP_3RyvQ&amp;index=9&amp;feature=plcp"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vulcanequipment.com/VTE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wmf"/><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5.wav"/><Relationship Id="rId7"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2.jpeg"/></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notesSlide" Target="../notesSlides/notesSlide6.xml"/><Relationship Id="rId7" Type="http://schemas.openxmlformats.org/officeDocument/2006/relationships/image" Target="../media/image13.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file:///K:\Fryer%20Product%20Training%202012\499092-G3%20MOVIE.avi" TargetMode="External"/><Relationship Id="rId1" Type="http://schemas.openxmlformats.org/officeDocument/2006/relationships/video" Target="file:///K:\Fryer%20Product%20Training%202012\499092-G2.avi" TargetMode="External"/><Relationship Id="rId6" Type="http://schemas.openxmlformats.org/officeDocument/2006/relationships/image" Target="../media/image3.jpeg"/><Relationship Id="rId5"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jpe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76200"/>
            <a:ext cx="8534400" cy="900344"/>
          </a:xfrm>
        </p:spPr>
        <p:txBody>
          <a:bodyPr/>
          <a:lstStyle/>
          <a:p>
            <a:pPr algn="ctr"/>
            <a:r>
              <a:rPr lang="en-US" b="1" dirty="0" smtClean="0"/>
              <a:t>HEAT TRANSFER AREA</a:t>
            </a:r>
          </a:p>
        </p:txBody>
      </p:sp>
      <p:pic>
        <p:nvPicPr>
          <p:cNvPr id="35844" name="Picture 4" descr="Heat Transfer Area Comparisons"/>
          <p:cNvPicPr>
            <a:picLocks noChangeAspect="1" noChangeArrowheads="1"/>
          </p:cNvPicPr>
          <p:nvPr/>
        </p:nvPicPr>
        <p:blipFill>
          <a:blip r:embed="rId3" cstate="print"/>
          <a:srcRect/>
          <a:stretch>
            <a:fillRect/>
          </a:stretch>
        </p:blipFill>
        <p:spPr bwMode="auto">
          <a:xfrm>
            <a:off x="1066800" y="3733800"/>
            <a:ext cx="7081838" cy="2263775"/>
          </a:xfrm>
          <a:prstGeom prst="rect">
            <a:avLst/>
          </a:prstGeom>
          <a:noFill/>
          <a:ln w="9525">
            <a:noFill/>
            <a:miter lim="800000"/>
            <a:headEnd/>
            <a:tailEnd/>
          </a:ln>
        </p:spPr>
      </p:pic>
      <p:sp>
        <p:nvSpPr>
          <p:cNvPr id="35848" name="Line 8"/>
          <p:cNvSpPr>
            <a:spLocks noChangeShapeType="1"/>
          </p:cNvSpPr>
          <p:nvPr/>
        </p:nvSpPr>
        <p:spPr bwMode="auto">
          <a:xfrm flipV="1">
            <a:off x="6172200" y="5105400"/>
            <a:ext cx="533400" cy="609600"/>
          </a:xfrm>
          <a:prstGeom prst="line">
            <a:avLst/>
          </a:prstGeom>
          <a:noFill/>
          <a:ln w="76200">
            <a:solidFill>
              <a:srgbClr val="000099"/>
            </a:solidFill>
            <a:round/>
            <a:headEnd/>
            <a:tailEnd type="triangle" w="med" len="med"/>
          </a:ln>
        </p:spPr>
        <p:txBody>
          <a:bodyPr wrap="none"/>
          <a:lstStyle/>
          <a:p>
            <a:endParaRPr lang="en-US"/>
          </a:p>
        </p:txBody>
      </p:sp>
      <p:sp>
        <p:nvSpPr>
          <p:cNvPr id="35849" name="Line 9"/>
          <p:cNvSpPr>
            <a:spLocks noChangeShapeType="1"/>
          </p:cNvSpPr>
          <p:nvPr/>
        </p:nvSpPr>
        <p:spPr bwMode="auto">
          <a:xfrm flipV="1">
            <a:off x="5638800" y="4953000"/>
            <a:ext cx="457200" cy="533400"/>
          </a:xfrm>
          <a:prstGeom prst="line">
            <a:avLst/>
          </a:prstGeom>
          <a:noFill/>
          <a:ln w="76200">
            <a:solidFill>
              <a:srgbClr val="000099"/>
            </a:solidFill>
            <a:round/>
            <a:headEnd/>
            <a:tailEnd type="triangle" w="med" len="med"/>
          </a:ln>
        </p:spPr>
        <p:txBody>
          <a:bodyPr wrap="none"/>
          <a:lstStyle/>
          <a:p>
            <a:endParaRPr lang="en-US"/>
          </a:p>
        </p:txBody>
      </p:sp>
      <p:sp>
        <p:nvSpPr>
          <p:cNvPr id="35850" name="Line 10"/>
          <p:cNvSpPr>
            <a:spLocks noChangeShapeType="1"/>
          </p:cNvSpPr>
          <p:nvPr/>
        </p:nvSpPr>
        <p:spPr bwMode="auto">
          <a:xfrm flipH="1" flipV="1">
            <a:off x="4876800" y="5105400"/>
            <a:ext cx="533400" cy="228600"/>
          </a:xfrm>
          <a:prstGeom prst="line">
            <a:avLst/>
          </a:prstGeom>
          <a:noFill/>
          <a:ln w="76200">
            <a:solidFill>
              <a:srgbClr val="000099"/>
            </a:solidFill>
            <a:round/>
            <a:headEnd/>
            <a:tailEnd/>
          </a:ln>
        </p:spPr>
        <p:txBody>
          <a:bodyPr wrap="none"/>
          <a:lstStyle/>
          <a:p>
            <a:endParaRPr lang="en-US"/>
          </a:p>
        </p:txBody>
      </p:sp>
      <p:sp>
        <p:nvSpPr>
          <p:cNvPr id="35851" name="Line 11"/>
          <p:cNvSpPr>
            <a:spLocks noChangeShapeType="1"/>
          </p:cNvSpPr>
          <p:nvPr/>
        </p:nvSpPr>
        <p:spPr bwMode="auto">
          <a:xfrm flipH="1" flipV="1">
            <a:off x="4419600" y="5257800"/>
            <a:ext cx="609600" cy="228600"/>
          </a:xfrm>
          <a:prstGeom prst="line">
            <a:avLst/>
          </a:prstGeom>
          <a:noFill/>
          <a:ln w="76200">
            <a:solidFill>
              <a:srgbClr val="000099"/>
            </a:solidFill>
            <a:round/>
            <a:headEnd/>
            <a:tailEnd/>
          </a:ln>
        </p:spPr>
        <p:txBody>
          <a:bodyPr wrap="none"/>
          <a:lstStyle/>
          <a:p>
            <a:endParaRPr lang="en-US"/>
          </a:p>
        </p:txBody>
      </p:sp>
      <p:sp>
        <p:nvSpPr>
          <p:cNvPr id="35852" name="Line 12"/>
          <p:cNvSpPr>
            <a:spLocks noChangeShapeType="1"/>
          </p:cNvSpPr>
          <p:nvPr/>
        </p:nvSpPr>
        <p:spPr bwMode="auto">
          <a:xfrm flipH="1" flipV="1">
            <a:off x="3733800" y="5334000"/>
            <a:ext cx="609600" cy="304800"/>
          </a:xfrm>
          <a:prstGeom prst="line">
            <a:avLst/>
          </a:prstGeom>
          <a:noFill/>
          <a:ln w="76200">
            <a:solidFill>
              <a:srgbClr val="000099"/>
            </a:solidFill>
            <a:round/>
            <a:headEnd/>
            <a:tailEnd/>
          </a:ln>
        </p:spPr>
        <p:txBody>
          <a:bodyPr wrap="none"/>
          <a:lstStyle/>
          <a:p>
            <a:endParaRPr lang="en-US"/>
          </a:p>
        </p:txBody>
      </p:sp>
      <p:sp>
        <p:nvSpPr>
          <p:cNvPr id="35853" name="Line 13"/>
          <p:cNvSpPr>
            <a:spLocks noChangeShapeType="1"/>
          </p:cNvSpPr>
          <p:nvPr/>
        </p:nvSpPr>
        <p:spPr bwMode="auto">
          <a:xfrm flipH="1" flipV="1">
            <a:off x="3276600" y="5410200"/>
            <a:ext cx="609600" cy="304800"/>
          </a:xfrm>
          <a:prstGeom prst="line">
            <a:avLst/>
          </a:prstGeom>
          <a:noFill/>
          <a:ln w="76200">
            <a:solidFill>
              <a:srgbClr val="000099"/>
            </a:solidFill>
            <a:round/>
            <a:headEnd/>
            <a:tailEnd/>
          </a:ln>
        </p:spPr>
        <p:txBody>
          <a:bodyPr wrap="none"/>
          <a:lstStyle/>
          <a:p>
            <a:endParaRPr lang="en-US"/>
          </a:p>
        </p:txBody>
      </p:sp>
      <p:sp>
        <p:nvSpPr>
          <p:cNvPr id="35854" name="Line 14"/>
          <p:cNvSpPr>
            <a:spLocks noChangeShapeType="1"/>
          </p:cNvSpPr>
          <p:nvPr/>
        </p:nvSpPr>
        <p:spPr bwMode="auto">
          <a:xfrm flipH="1" flipV="1">
            <a:off x="7772400" y="5105400"/>
            <a:ext cx="457200" cy="152400"/>
          </a:xfrm>
          <a:prstGeom prst="line">
            <a:avLst/>
          </a:prstGeom>
          <a:noFill/>
          <a:ln w="76200">
            <a:solidFill>
              <a:srgbClr val="000099"/>
            </a:solidFill>
            <a:round/>
            <a:headEnd/>
            <a:tailEnd type="triangle" w="med" len="med"/>
          </a:ln>
        </p:spPr>
        <p:txBody>
          <a:bodyPr wrap="none"/>
          <a:lstStyle/>
          <a:p>
            <a:endParaRPr lang="en-US"/>
          </a:p>
        </p:txBody>
      </p:sp>
      <p:sp>
        <p:nvSpPr>
          <p:cNvPr id="35857" name="Line 17"/>
          <p:cNvSpPr>
            <a:spLocks noChangeShapeType="1"/>
          </p:cNvSpPr>
          <p:nvPr/>
        </p:nvSpPr>
        <p:spPr bwMode="auto">
          <a:xfrm flipH="1" flipV="1">
            <a:off x="1143000" y="4267200"/>
            <a:ext cx="381000" cy="228600"/>
          </a:xfrm>
          <a:prstGeom prst="line">
            <a:avLst/>
          </a:prstGeom>
          <a:noFill/>
          <a:ln w="76200">
            <a:solidFill>
              <a:srgbClr val="000099"/>
            </a:solidFill>
            <a:round/>
            <a:headEnd/>
            <a:tailEnd type="triangle" w="med" len="med"/>
          </a:ln>
        </p:spPr>
        <p:txBody>
          <a:bodyPr wrap="none"/>
          <a:lstStyle/>
          <a:p>
            <a:endParaRPr lang="en-US"/>
          </a:p>
        </p:txBody>
      </p:sp>
      <p:sp>
        <p:nvSpPr>
          <p:cNvPr id="35858" name="Line 18"/>
          <p:cNvSpPr>
            <a:spLocks noChangeShapeType="1"/>
          </p:cNvSpPr>
          <p:nvPr/>
        </p:nvSpPr>
        <p:spPr bwMode="auto">
          <a:xfrm flipH="1" flipV="1">
            <a:off x="1600200" y="4191000"/>
            <a:ext cx="457200" cy="228600"/>
          </a:xfrm>
          <a:prstGeom prst="line">
            <a:avLst/>
          </a:prstGeom>
          <a:noFill/>
          <a:ln w="76200">
            <a:solidFill>
              <a:srgbClr val="000099"/>
            </a:solidFill>
            <a:round/>
            <a:headEnd/>
            <a:tailEnd type="triangle" w="med" len="med"/>
          </a:ln>
        </p:spPr>
        <p:txBody>
          <a:bodyPr wrap="none"/>
          <a:lstStyle/>
          <a:p>
            <a:endParaRPr lang="en-US"/>
          </a:p>
        </p:txBody>
      </p:sp>
      <p:sp>
        <p:nvSpPr>
          <p:cNvPr id="35859" name="Line 19"/>
          <p:cNvSpPr>
            <a:spLocks noChangeShapeType="1"/>
          </p:cNvSpPr>
          <p:nvPr/>
        </p:nvSpPr>
        <p:spPr bwMode="auto">
          <a:xfrm flipH="1" flipV="1">
            <a:off x="2133600" y="4038600"/>
            <a:ext cx="609600" cy="304800"/>
          </a:xfrm>
          <a:prstGeom prst="line">
            <a:avLst/>
          </a:prstGeom>
          <a:noFill/>
          <a:ln w="76200">
            <a:solidFill>
              <a:srgbClr val="000099"/>
            </a:solidFill>
            <a:round/>
            <a:headEnd/>
            <a:tailEnd type="triangle" w="med" len="med"/>
          </a:ln>
        </p:spPr>
        <p:txBody>
          <a:bodyPr wrap="none"/>
          <a:lstStyle/>
          <a:p>
            <a:endParaRPr lang="en-US"/>
          </a:p>
        </p:txBody>
      </p:sp>
      <p:sp>
        <p:nvSpPr>
          <p:cNvPr id="35860" name="Line 20"/>
          <p:cNvSpPr>
            <a:spLocks noChangeShapeType="1"/>
          </p:cNvSpPr>
          <p:nvPr/>
        </p:nvSpPr>
        <p:spPr bwMode="auto">
          <a:xfrm flipH="1" flipV="1">
            <a:off x="2667000" y="4038600"/>
            <a:ext cx="533400" cy="228600"/>
          </a:xfrm>
          <a:prstGeom prst="line">
            <a:avLst/>
          </a:prstGeom>
          <a:noFill/>
          <a:ln w="76200">
            <a:solidFill>
              <a:srgbClr val="000099"/>
            </a:solidFill>
            <a:round/>
            <a:headEnd/>
            <a:tailEnd type="triangle" w="med" len="med"/>
          </a:ln>
        </p:spPr>
        <p:txBody>
          <a:bodyPr wrap="none"/>
          <a:lstStyle/>
          <a:p>
            <a:endParaRPr lang="en-US"/>
          </a:p>
        </p:txBody>
      </p:sp>
      <p:pic>
        <p:nvPicPr>
          <p:cNvPr id="35861" name="Picture 21" descr="AG00355_"/>
          <p:cNvPicPr>
            <a:picLocks noChangeAspect="1" noChangeArrowheads="1" noCrop="1"/>
          </p:cNvPicPr>
          <p:nvPr/>
        </p:nvPicPr>
        <p:blipFill>
          <a:blip r:embed="rId4" cstate="print"/>
          <a:srcRect/>
          <a:stretch>
            <a:fillRect/>
          </a:stretch>
        </p:blipFill>
        <p:spPr bwMode="auto">
          <a:xfrm>
            <a:off x="8077200" y="4953000"/>
            <a:ext cx="914400" cy="914400"/>
          </a:xfrm>
          <a:prstGeom prst="rect">
            <a:avLst/>
          </a:prstGeom>
          <a:noFill/>
          <a:ln w="9525">
            <a:noFill/>
            <a:miter lim="800000"/>
            <a:headEnd/>
            <a:tailEnd/>
          </a:ln>
        </p:spPr>
      </p:pic>
      <p:pic>
        <p:nvPicPr>
          <p:cNvPr id="35862" name="Picture 22" descr="AG00355_"/>
          <p:cNvPicPr>
            <a:picLocks noChangeAspect="1" noChangeArrowheads="1" noCrop="1"/>
          </p:cNvPicPr>
          <p:nvPr/>
        </p:nvPicPr>
        <p:blipFill>
          <a:blip r:embed="rId4" cstate="print"/>
          <a:srcRect/>
          <a:stretch>
            <a:fillRect/>
          </a:stretch>
        </p:blipFill>
        <p:spPr bwMode="auto">
          <a:xfrm>
            <a:off x="4572000" y="5181600"/>
            <a:ext cx="914400" cy="914400"/>
          </a:xfrm>
          <a:prstGeom prst="rect">
            <a:avLst/>
          </a:prstGeom>
          <a:noFill/>
          <a:ln w="9525">
            <a:noFill/>
            <a:miter lim="800000"/>
            <a:headEnd/>
            <a:tailEnd/>
          </a:ln>
        </p:spPr>
      </p:pic>
      <p:sp>
        <p:nvSpPr>
          <p:cNvPr id="35863" name="Text Box 23"/>
          <p:cNvSpPr txBox="1">
            <a:spLocks noChangeArrowheads="1"/>
          </p:cNvSpPr>
          <p:nvPr/>
        </p:nvSpPr>
        <p:spPr bwMode="auto">
          <a:xfrm>
            <a:off x="990600" y="1600200"/>
            <a:ext cx="3048000" cy="519113"/>
          </a:xfrm>
          <a:prstGeom prst="rect">
            <a:avLst/>
          </a:prstGeom>
          <a:noFill/>
          <a:ln w="9525">
            <a:noFill/>
            <a:miter lim="800000"/>
            <a:headEnd/>
            <a:tailEnd/>
          </a:ln>
          <a:effectLst/>
        </p:spPr>
        <p:txBody>
          <a:bodyPr>
            <a:spAutoFit/>
          </a:bodyPr>
          <a:lstStyle/>
          <a:p>
            <a:pPr algn="ctr">
              <a:spcBef>
                <a:spcPct val="50000"/>
              </a:spcBef>
              <a:defRPr/>
            </a:pPr>
            <a:r>
              <a:rPr lang="en-US" u="sng" dirty="0">
                <a:effectLst>
                  <a:outerShdw blurRad="38100" dist="38100" dir="2700000" algn="tl">
                    <a:srgbClr val="000000"/>
                  </a:outerShdw>
                </a:effectLst>
                <a:latin typeface="Helvetica" pitchFamily="34" charset="0"/>
              </a:rPr>
              <a:t>TUBE</a:t>
            </a:r>
            <a:r>
              <a:rPr lang="en-US" u="sng" dirty="0">
                <a:solidFill>
                  <a:srgbClr val="FFFF00"/>
                </a:solidFill>
                <a:effectLst>
                  <a:outerShdw blurRad="38100" dist="38100" dir="2700000" algn="tl">
                    <a:srgbClr val="000000"/>
                  </a:outerShdw>
                </a:effectLst>
                <a:latin typeface="Helvetica" pitchFamily="34" charset="0"/>
              </a:rPr>
              <a:t> </a:t>
            </a:r>
            <a:r>
              <a:rPr lang="en-US" u="sng" dirty="0">
                <a:effectLst>
                  <a:outerShdw blurRad="38100" dist="38100" dir="2700000" algn="tl">
                    <a:srgbClr val="000000"/>
                  </a:outerShdw>
                </a:effectLst>
                <a:latin typeface="Helvetica" pitchFamily="34" charset="0"/>
              </a:rPr>
              <a:t>DESIGN</a:t>
            </a:r>
          </a:p>
        </p:txBody>
      </p:sp>
      <p:sp>
        <p:nvSpPr>
          <p:cNvPr id="35864" name="Text Box 24"/>
          <p:cNvSpPr txBox="1">
            <a:spLocks noChangeArrowheads="1"/>
          </p:cNvSpPr>
          <p:nvPr/>
        </p:nvSpPr>
        <p:spPr bwMode="auto">
          <a:xfrm>
            <a:off x="609600" y="2286000"/>
            <a:ext cx="3962400" cy="830263"/>
          </a:xfrm>
          <a:prstGeom prst="rect">
            <a:avLst/>
          </a:prstGeom>
          <a:noFill/>
          <a:ln w="9525">
            <a:noFill/>
            <a:miter lim="800000"/>
            <a:headEnd/>
            <a:tailEnd/>
          </a:ln>
        </p:spPr>
        <p:txBody>
          <a:bodyPr>
            <a:spAutoFit/>
          </a:bodyPr>
          <a:lstStyle/>
          <a:p>
            <a:pPr algn="ctr">
              <a:spcBef>
                <a:spcPct val="50000"/>
              </a:spcBef>
            </a:pPr>
            <a:r>
              <a:rPr lang="en-US" sz="2400" b="1">
                <a:latin typeface="Helvetica" pitchFamily="34" charset="0"/>
              </a:rPr>
              <a:t>Heat travels through tubes inside of the tank</a:t>
            </a:r>
          </a:p>
        </p:txBody>
      </p:sp>
      <p:sp>
        <p:nvSpPr>
          <p:cNvPr id="35865" name="AutoShape 25"/>
          <p:cNvSpPr>
            <a:spLocks/>
          </p:cNvSpPr>
          <p:nvPr/>
        </p:nvSpPr>
        <p:spPr bwMode="auto">
          <a:xfrm rot="5400000">
            <a:off x="2247900" y="2247900"/>
            <a:ext cx="723900" cy="3086100"/>
          </a:xfrm>
          <a:prstGeom prst="leftBrace">
            <a:avLst>
              <a:gd name="adj1" fmla="val 35526"/>
              <a:gd name="adj2" fmla="val 50000"/>
            </a:avLst>
          </a:prstGeom>
          <a:noFill/>
          <a:ln w="38100">
            <a:solidFill>
              <a:srgbClr val="FF0000"/>
            </a:solidFill>
            <a:round/>
            <a:headEnd/>
            <a:tailEnd/>
          </a:ln>
        </p:spPr>
        <p:txBody>
          <a:bodyPr wrap="none" anchor="ctr"/>
          <a:lstStyle/>
          <a:p>
            <a:endParaRPr lang="en-US"/>
          </a:p>
        </p:txBody>
      </p:sp>
      <p:sp>
        <p:nvSpPr>
          <p:cNvPr id="35866" name="Text Box 26"/>
          <p:cNvSpPr txBox="1">
            <a:spLocks noChangeArrowheads="1"/>
          </p:cNvSpPr>
          <p:nvPr/>
        </p:nvSpPr>
        <p:spPr bwMode="auto">
          <a:xfrm>
            <a:off x="5334000" y="1611868"/>
            <a:ext cx="2895600" cy="369332"/>
          </a:xfrm>
          <a:prstGeom prst="rect">
            <a:avLst/>
          </a:prstGeom>
          <a:noFill/>
          <a:ln w="9525">
            <a:noFill/>
            <a:miter lim="800000"/>
            <a:headEnd/>
            <a:tailEnd/>
          </a:ln>
          <a:effectLst/>
        </p:spPr>
        <p:txBody>
          <a:bodyPr wrap="square">
            <a:spAutoFit/>
          </a:bodyPr>
          <a:lstStyle/>
          <a:p>
            <a:pPr>
              <a:spcBef>
                <a:spcPct val="50000"/>
              </a:spcBef>
              <a:defRPr/>
            </a:pPr>
            <a:r>
              <a:rPr lang="en-US" u="sng" dirty="0">
                <a:effectLst>
                  <a:outerShdw blurRad="38100" dist="38100" dir="2700000" algn="tl">
                    <a:srgbClr val="000000"/>
                  </a:outerShdw>
                </a:effectLst>
                <a:latin typeface="Helvetica" pitchFamily="34" charset="0"/>
              </a:rPr>
              <a:t>BOTTOM FIRED DESIGN</a:t>
            </a:r>
          </a:p>
        </p:txBody>
      </p:sp>
      <p:sp>
        <p:nvSpPr>
          <p:cNvPr id="35867" name="Text Box 27"/>
          <p:cNvSpPr txBox="1">
            <a:spLocks noChangeArrowheads="1"/>
          </p:cNvSpPr>
          <p:nvPr/>
        </p:nvSpPr>
        <p:spPr bwMode="auto">
          <a:xfrm>
            <a:off x="5105400" y="2370138"/>
            <a:ext cx="3733800" cy="830262"/>
          </a:xfrm>
          <a:prstGeom prst="rect">
            <a:avLst/>
          </a:prstGeom>
          <a:noFill/>
          <a:ln w="9525">
            <a:noFill/>
            <a:miter lim="800000"/>
            <a:headEnd/>
            <a:tailEnd/>
          </a:ln>
        </p:spPr>
        <p:txBody>
          <a:bodyPr>
            <a:spAutoFit/>
          </a:bodyPr>
          <a:lstStyle/>
          <a:p>
            <a:pPr algn="ctr">
              <a:spcBef>
                <a:spcPct val="50000"/>
              </a:spcBef>
            </a:pPr>
            <a:r>
              <a:rPr lang="en-US" sz="2400" b="1">
                <a:latin typeface="Helvetica" pitchFamily="34" charset="0"/>
              </a:rPr>
              <a:t>Flame is impinged from outside the tank</a:t>
            </a:r>
          </a:p>
        </p:txBody>
      </p:sp>
      <p:pic>
        <p:nvPicPr>
          <p:cNvPr id="23" name="Picture 22" descr="fryer.JPG"/>
          <p:cNvPicPr>
            <a:picLocks noChangeAspect="1"/>
          </p:cNvPicPr>
          <p:nvPr/>
        </p:nvPicPr>
        <p:blipFill>
          <a:blip r:embed="rId5" cstate="print"/>
          <a:stretch>
            <a:fillRect/>
          </a:stretch>
        </p:blipFill>
        <p:spPr>
          <a:xfrm>
            <a:off x="187656" y="6102498"/>
            <a:ext cx="625834" cy="62583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500" fill="hold"/>
                                        <p:tgtEl>
                                          <p:spTgt spid="35842"/>
                                        </p:tgtEl>
                                        <p:attrNameLst>
                                          <p:attrName>ppt_x</p:attrName>
                                        </p:attrNameLst>
                                      </p:cBhvr>
                                      <p:tavLst>
                                        <p:tav tm="0">
                                          <p:val>
                                            <p:strVal val="#ppt_x"/>
                                          </p:val>
                                        </p:tav>
                                        <p:tav tm="100000">
                                          <p:val>
                                            <p:strVal val="#ppt_x"/>
                                          </p:val>
                                        </p:tav>
                                      </p:tavLst>
                                    </p:anim>
                                    <p:anim calcmode="lin" valueType="num">
                                      <p:cBhvr additive="base">
                                        <p:cTn id="8" dur="500" fill="hold"/>
                                        <p:tgtEl>
                                          <p:spTgt spid="358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5844"/>
                                        </p:tgtEl>
                                        <p:attrNameLst>
                                          <p:attrName>style.visibility</p:attrName>
                                        </p:attrNameLst>
                                      </p:cBhvr>
                                      <p:to>
                                        <p:strVal val="visible"/>
                                      </p:to>
                                    </p:set>
                                    <p:anim calcmode="lin" valueType="num">
                                      <p:cBhvr>
                                        <p:cTn id="12" dur="500" fill="hold"/>
                                        <p:tgtEl>
                                          <p:spTgt spid="35844"/>
                                        </p:tgtEl>
                                        <p:attrNameLst>
                                          <p:attrName>ppt_w</p:attrName>
                                        </p:attrNameLst>
                                      </p:cBhvr>
                                      <p:tavLst>
                                        <p:tav tm="0">
                                          <p:val>
                                            <p:fltVal val="0"/>
                                          </p:val>
                                        </p:tav>
                                        <p:tav tm="100000">
                                          <p:val>
                                            <p:strVal val="#ppt_w"/>
                                          </p:val>
                                        </p:tav>
                                      </p:tavLst>
                                    </p:anim>
                                    <p:anim calcmode="lin" valueType="num">
                                      <p:cBhvr>
                                        <p:cTn id="13" dur="500" fill="hold"/>
                                        <p:tgtEl>
                                          <p:spTgt spid="3584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5863"/>
                                        </p:tgtEl>
                                        <p:attrNameLst>
                                          <p:attrName>style.visibility</p:attrName>
                                        </p:attrNameLst>
                                      </p:cBhvr>
                                      <p:to>
                                        <p:strVal val="visible"/>
                                      </p:to>
                                    </p:set>
                                    <p:anim calcmode="lin" valueType="num">
                                      <p:cBhvr additive="base">
                                        <p:cTn id="17" dur="500" fill="hold"/>
                                        <p:tgtEl>
                                          <p:spTgt spid="35863"/>
                                        </p:tgtEl>
                                        <p:attrNameLst>
                                          <p:attrName>ppt_x</p:attrName>
                                        </p:attrNameLst>
                                      </p:cBhvr>
                                      <p:tavLst>
                                        <p:tav tm="0">
                                          <p:val>
                                            <p:strVal val="0-#ppt_w/2"/>
                                          </p:val>
                                        </p:tav>
                                        <p:tav tm="100000">
                                          <p:val>
                                            <p:strVal val="#ppt_x"/>
                                          </p:val>
                                        </p:tav>
                                      </p:tavLst>
                                    </p:anim>
                                    <p:anim calcmode="lin" valueType="num">
                                      <p:cBhvr additive="base">
                                        <p:cTn id="18" dur="500" fill="hold"/>
                                        <p:tgtEl>
                                          <p:spTgt spid="3586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499"/>
                                          </p:stCondLst>
                                        </p:cTn>
                                        <p:tgtEl>
                                          <p:spTgt spid="35862"/>
                                        </p:tgtEl>
                                        <p:attrNameLst>
                                          <p:attrName>style.visibility</p:attrName>
                                        </p:attrNameLst>
                                      </p:cBhvr>
                                      <p:to>
                                        <p:strVal val="visible"/>
                                      </p:to>
                                    </p:set>
                                  </p:childTnLst>
                                </p:cTn>
                              </p:par>
                            </p:childTnLst>
                          </p:cTn>
                        </p:par>
                        <p:par>
                          <p:cTn id="22" fill="hold">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35864"/>
                                        </p:tgtEl>
                                        <p:attrNameLst>
                                          <p:attrName>style.visibility</p:attrName>
                                        </p:attrNameLst>
                                      </p:cBhvr>
                                      <p:to>
                                        <p:strVal val="visible"/>
                                      </p:to>
                                    </p:set>
                                    <p:animEffect transition="in" filter="dissolve">
                                      <p:cBhvr>
                                        <p:cTn id="25" dur="500"/>
                                        <p:tgtEl>
                                          <p:spTgt spid="35864"/>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499"/>
                                          </p:stCondLst>
                                        </p:cTn>
                                        <p:tgtEl>
                                          <p:spTgt spid="35865"/>
                                        </p:tgtEl>
                                        <p:attrNameLst>
                                          <p:attrName>style.visibility</p:attrName>
                                        </p:attrNameLst>
                                      </p:cBhvr>
                                      <p:to>
                                        <p:strVal val="visible"/>
                                      </p:to>
                                    </p:set>
                                  </p:childTnLst>
                                </p:cTn>
                              </p:par>
                            </p:childTnLst>
                          </p:cTn>
                        </p:par>
                        <p:par>
                          <p:cTn id="29" fill="hold">
                            <p:stCondLst>
                              <p:cond delay="3000"/>
                            </p:stCondLst>
                            <p:childTnLst>
                              <p:par>
                                <p:cTn id="30" presetID="2" presetClass="entr" presetSubtype="6" fill="hold" grpId="0" nodeType="afterEffect">
                                  <p:stCondLst>
                                    <p:cond delay="0"/>
                                  </p:stCondLst>
                                  <p:childTnLst>
                                    <p:set>
                                      <p:cBhvr>
                                        <p:cTn id="31" dur="1" fill="hold">
                                          <p:stCondLst>
                                            <p:cond delay="0"/>
                                          </p:stCondLst>
                                        </p:cTn>
                                        <p:tgtEl>
                                          <p:spTgt spid="35853"/>
                                        </p:tgtEl>
                                        <p:attrNameLst>
                                          <p:attrName>style.visibility</p:attrName>
                                        </p:attrNameLst>
                                      </p:cBhvr>
                                      <p:to>
                                        <p:strVal val="visible"/>
                                      </p:to>
                                    </p:set>
                                    <p:anim calcmode="lin" valueType="num">
                                      <p:cBhvr additive="base">
                                        <p:cTn id="32" dur="500" fill="hold"/>
                                        <p:tgtEl>
                                          <p:spTgt spid="35853"/>
                                        </p:tgtEl>
                                        <p:attrNameLst>
                                          <p:attrName>ppt_x</p:attrName>
                                        </p:attrNameLst>
                                      </p:cBhvr>
                                      <p:tavLst>
                                        <p:tav tm="0">
                                          <p:val>
                                            <p:strVal val="1+#ppt_w/2"/>
                                          </p:val>
                                        </p:tav>
                                        <p:tav tm="100000">
                                          <p:val>
                                            <p:strVal val="#ppt_x"/>
                                          </p:val>
                                        </p:tav>
                                      </p:tavLst>
                                    </p:anim>
                                    <p:anim calcmode="lin" valueType="num">
                                      <p:cBhvr additive="base">
                                        <p:cTn id="33" dur="500" fill="hold"/>
                                        <p:tgtEl>
                                          <p:spTgt spid="3585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499"/>
                                          </p:stCondLst>
                                        </p:cTn>
                                        <p:tgtEl>
                                          <p:spTgt spid="35857"/>
                                        </p:tgtEl>
                                        <p:attrNameLst>
                                          <p:attrName>style.visibility</p:attrName>
                                        </p:attrNameLst>
                                      </p:cBhvr>
                                      <p:to>
                                        <p:strVal val="visible"/>
                                      </p:to>
                                    </p:set>
                                  </p:childTnLst>
                                </p:cTn>
                              </p:par>
                            </p:childTnLst>
                          </p:cTn>
                        </p:par>
                        <p:par>
                          <p:cTn id="37" fill="hold">
                            <p:stCondLst>
                              <p:cond delay="4000"/>
                            </p:stCondLst>
                            <p:childTnLst>
                              <p:par>
                                <p:cTn id="38" presetID="2" presetClass="entr" presetSubtype="6" fill="hold" grpId="0" nodeType="afterEffect">
                                  <p:stCondLst>
                                    <p:cond delay="0"/>
                                  </p:stCondLst>
                                  <p:childTnLst>
                                    <p:set>
                                      <p:cBhvr>
                                        <p:cTn id="39" dur="1" fill="hold">
                                          <p:stCondLst>
                                            <p:cond delay="0"/>
                                          </p:stCondLst>
                                        </p:cTn>
                                        <p:tgtEl>
                                          <p:spTgt spid="35852"/>
                                        </p:tgtEl>
                                        <p:attrNameLst>
                                          <p:attrName>style.visibility</p:attrName>
                                        </p:attrNameLst>
                                      </p:cBhvr>
                                      <p:to>
                                        <p:strVal val="visible"/>
                                      </p:to>
                                    </p:set>
                                    <p:anim calcmode="lin" valueType="num">
                                      <p:cBhvr additive="base">
                                        <p:cTn id="40" dur="500" fill="hold"/>
                                        <p:tgtEl>
                                          <p:spTgt spid="35852"/>
                                        </p:tgtEl>
                                        <p:attrNameLst>
                                          <p:attrName>ppt_x</p:attrName>
                                        </p:attrNameLst>
                                      </p:cBhvr>
                                      <p:tavLst>
                                        <p:tav tm="0">
                                          <p:val>
                                            <p:strVal val="1+#ppt_w/2"/>
                                          </p:val>
                                        </p:tav>
                                        <p:tav tm="100000">
                                          <p:val>
                                            <p:strVal val="#ppt_x"/>
                                          </p:val>
                                        </p:tav>
                                      </p:tavLst>
                                    </p:anim>
                                    <p:anim calcmode="lin" valueType="num">
                                      <p:cBhvr additive="base">
                                        <p:cTn id="41" dur="500" fill="hold"/>
                                        <p:tgtEl>
                                          <p:spTgt spid="35852"/>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1" presetClass="entr" presetSubtype="0" fill="hold" grpId="0" nodeType="afterEffect">
                                  <p:stCondLst>
                                    <p:cond delay="0"/>
                                  </p:stCondLst>
                                  <p:childTnLst>
                                    <p:set>
                                      <p:cBhvr>
                                        <p:cTn id="44" dur="1" fill="hold">
                                          <p:stCondLst>
                                            <p:cond delay="499"/>
                                          </p:stCondLst>
                                        </p:cTn>
                                        <p:tgtEl>
                                          <p:spTgt spid="35858"/>
                                        </p:tgtEl>
                                        <p:attrNameLst>
                                          <p:attrName>style.visibility</p:attrName>
                                        </p:attrNameLst>
                                      </p:cBhvr>
                                      <p:to>
                                        <p:strVal val="visible"/>
                                      </p:to>
                                    </p:set>
                                  </p:childTnLst>
                                </p:cTn>
                              </p:par>
                            </p:childTnLst>
                          </p:cTn>
                        </p:par>
                        <p:par>
                          <p:cTn id="45" fill="hold">
                            <p:stCondLst>
                              <p:cond delay="5000"/>
                            </p:stCondLst>
                            <p:childTnLst>
                              <p:par>
                                <p:cTn id="46" presetID="2" presetClass="entr" presetSubtype="6" fill="hold" grpId="0" nodeType="afterEffect">
                                  <p:stCondLst>
                                    <p:cond delay="0"/>
                                  </p:stCondLst>
                                  <p:childTnLst>
                                    <p:set>
                                      <p:cBhvr>
                                        <p:cTn id="47" dur="1" fill="hold">
                                          <p:stCondLst>
                                            <p:cond delay="0"/>
                                          </p:stCondLst>
                                        </p:cTn>
                                        <p:tgtEl>
                                          <p:spTgt spid="35851"/>
                                        </p:tgtEl>
                                        <p:attrNameLst>
                                          <p:attrName>style.visibility</p:attrName>
                                        </p:attrNameLst>
                                      </p:cBhvr>
                                      <p:to>
                                        <p:strVal val="visible"/>
                                      </p:to>
                                    </p:set>
                                    <p:anim calcmode="lin" valueType="num">
                                      <p:cBhvr additive="base">
                                        <p:cTn id="48" dur="500" fill="hold"/>
                                        <p:tgtEl>
                                          <p:spTgt spid="35851"/>
                                        </p:tgtEl>
                                        <p:attrNameLst>
                                          <p:attrName>ppt_x</p:attrName>
                                        </p:attrNameLst>
                                      </p:cBhvr>
                                      <p:tavLst>
                                        <p:tav tm="0">
                                          <p:val>
                                            <p:strVal val="1+#ppt_w/2"/>
                                          </p:val>
                                        </p:tav>
                                        <p:tav tm="100000">
                                          <p:val>
                                            <p:strVal val="#ppt_x"/>
                                          </p:val>
                                        </p:tav>
                                      </p:tavLst>
                                    </p:anim>
                                    <p:anim calcmode="lin" valueType="num">
                                      <p:cBhvr additive="base">
                                        <p:cTn id="49" dur="500" fill="hold"/>
                                        <p:tgtEl>
                                          <p:spTgt spid="35851"/>
                                        </p:tgtEl>
                                        <p:attrNameLst>
                                          <p:attrName>ppt_y</p:attrName>
                                        </p:attrNameLst>
                                      </p:cBhvr>
                                      <p:tavLst>
                                        <p:tav tm="0">
                                          <p:val>
                                            <p:strVal val="1+#ppt_h/2"/>
                                          </p:val>
                                        </p:tav>
                                        <p:tav tm="100000">
                                          <p:val>
                                            <p:strVal val="#ppt_y"/>
                                          </p:val>
                                        </p:tav>
                                      </p:tavLst>
                                    </p:anim>
                                  </p:childTnLst>
                                </p:cTn>
                              </p:par>
                            </p:childTnLst>
                          </p:cTn>
                        </p:par>
                        <p:par>
                          <p:cTn id="50" fill="hold">
                            <p:stCondLst>
                              <p:cond delay="5500"/>
                            </p:stCondLst>
                            <p:childTnLst>
                              <p:par>
                                <p:cTn id="51" presetID="1" presetClass="entr" presetSubtype="0" fill="hold" grpId="0" nodeType="afterEffect">
                                  <p:stCondLst>
                                    <p:cond delay="0"/>
                                  </p:stCondLst>
                                  <p:childTnLst>
                                    <p:set>
                                      <p:cBhvr>
                                        <p:cTn id="52" dur="1" fill="hold">
                                          <p:stCondLst>
                                            <p:cond delay="499"/>
                                          </p:stCondLst>
                                        </p:cTn>
                                        <p:tgtEl>
                                          <p:spTgt spid="35859"/>
                                        </p:tgtEl>
                                        <p:attrNameLst>
                                          <p:attrName>style.visibility</p:attrName>
                                        </p:attrNameLst>
                                      </p:cBhvr>
                                      <p:to>
                                        <p:strVal val="visible"/>
                                      </p:to>
                                    </p:set>
                                  </p:childTnLst>
                                </p:cTn>
                              </p:par>
                            </p:childTnLst>
                          </p:cTn>
                        </p:par>
                        <p:par>
                          <p:cTn id="53" fill="hold">
                            <p:stCondLst>
                              <p:cond delay="6000"/>
                            </p:stCondLst>
                            <p:childTnLst>
                              <p:par>
                                <p:cTn id="54" presetID="2" presetClass="entr" presetSubtype="6" fill="hold" grpId="0" nodeType="afterEffect">
                                  <p:stCondLst>
                                    <p:cond delay="0"/>
                                  </p:stCondLst>
                                  <p:childTnLst>
                                    <p:set>
                                      <p:cBhvr>
                                        <p:cTn id="55" dur="1" fill="hold">
                                          <p:stCondLst>
                                            <p:cond delay="0"/>
                                          </p:stCondLst>
                                        </p:cTn>
                                        <p:tgtEl>
                                          <p:spTgt spid="35850"/>
                                        </p:tgtEl>
                                        <p:attrNameLst>
                                          <p:attrName>style.visibility</p:attrName>
                                        </p:attrNameLst>
                                      </p:cBhvr>
                                      <p:to>
                                        <p:strVal val="visible"/>
                                      </p:to>
                                    </p:set>
                                    <p:anim calcmode="lin" valueType="num">
                                      <p:cBhvr additive="base">
                                        <p:cTn id="56" dur="500" fill="hold"/>
                                        <p:tgtEl>
                                          <p:spTgt spid="35850"/>
                                        </p:tgtEl>
                                        <p:attrNameLst>
                                          <p:attrName>ppt_x</p:attrName>
                                        </p:attrNameLst>
                                      </p:cBhvr>
                                      <p:tavLst>
                                        <p:tav tm="0">
                                          <p:val>
                                            <p:strVal val="1+#ppt_w/2"/>
                                          </p:val>
                                        </p:tav>
                                        <p:tav tm="100000">
                                          <p:val>
                                            <p:strVal val="#ppt_x"/>
                                          </p:val>
                                        </p:tav>
                                      </p:tavLst>
                                    </p:anim>
                                    <p:anim calcmode="lin" valueType="num">
                                      <p:cBhvr additive="base">
                                        <p:cTn id="57" dur="500" fill="hold"/>
                                        <p:tgtEl>
                                          <p:spTgt spid="35850"/>
                                        </p:tgtEl>
                                        <p:attrNameLst>
                                          <p:attrName>ppt_y</p:attrName>
                                        </p:attrNameLst>
                                      </p:cBhvr>
                                      <p:tavLst>
                                        <p:tav tm="0">
                                          <p:val>
                                            <p:strVal val="1+#ppt_h/2"/>
                                          </p:val>
                                        </p:tav>
                                        <p:tav tm="100000">
                                          <p:val>
                                            <p:strVal val="#ppt_y"/>
                                          </p:val>
                                        </p:tav>
                                      </p:tavLst>
                                    </p:anim>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499"/>
                                          </p:stCondLst>
                                        </p:cTn>
                                        <p:tgtEl>
                                          <p:spTgt spid="358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5866"/>
                                        </p:tgtEl>
                                        <p:attrNameLst>
                                          <p:attrName>style.visibility</p:attrName>
                                        </p:attrNameLst>
                                      </p:cBhvr>
                                      <p:to>
                                        <p:strVal val="visible"/>
                                      </p:to>
                                    </p:set>
                                    <p:animEffect transition="in" filter="dissolve">
                                      <p:cBhvr>
                                        <p:cTn id="65" dur="500"/>
                                        <p:tgtEl>
                                          <p:spTgt spid="35866"/>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499"/>
                                          </p:stCondLst>
                                        </p:cTn>
                                        <p:tgtEl>
                                          <p:spTgt spid="35867"/>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nodeType="afterEffect">
                                  <p:stCondLst>
                                    <p:cond delay="1000"/>
                                  </p:stCondLst>
                                  <p:childTnLst>
                                    <p:set>
                                      <p:cBhvr>
                                        <p:cTn id="71" dur="1" fill="hold">
                                          <p:stCondLst>
                                            <p:cond delay="499"/>
                                          </p:stCondLst>
                                        </p:cTn>
                                        <p:tgtEl>
                                          <p:spTgt spid="35861"/>
                                        </p:tgtEl>
                                        <p:attrNameLst>
                                          <p:attrName>style.visibility</p:attrName>
                                        </p:attrNameLst>
                                      </p:cBhvr>
                                      <p:to>
                                        <p:strVal val="visible"/>
                                      </p:to>
                                    </p:set>
                                  </p:childTnLst>
                                </p:cTn>
                              </p:par>
                            </p:childTnLst>
                          </p:cTn>
                        </p:par>
                        <p:par>
                          <p:cTn id="72" fill="hold">
                            <p:stCondLst>
                              <p:cond delay="2500"/>
                            </p:stCondLst>
                            <p:childTnLst>
                              <p:par>
                                <p:cTn id="73" presetID="2" presetClass="entr" presetSubtype="12" fill="hold" grpId="0" nodeType="afterEffect">
                                  <p:stCondLst>
                                    <p:cond delay="0"/>
                                  </p:stCondLst>
                                  <p:childTnLst>
                                    <p:set>
                                      <p:cBhvr>
                                        <p:cTn id="74" dur="1" fill="hold">
                                          <p:stCondLst>
                                            <p:cond delay="0"/>
                                          </p:stCondLst>
                                        </p:cTn>
                                        <p:tgtEl>
                                          <p:spTgt spid="35848"/>
                                        </p:tgtEl>
                                        <p:attrNameLst>
                                          <p:attrName>style.visibility</p:attrName>
                                        </p:attrNameLst>
                                      </p:cBhvr>
                                      <p:to>
                                        <p:strVal val="visible"/>
                                      </p:to>
                                    </p:set>
                                    <p:anim calcmode="lin" valueType="num">
                                      <p:cBhvr additive="base">
                                        <p:cTn id="75" dur="500" fill="hold"/>
                                        <p:tgtEl>
                                          <p:spTgt spid="35848"/>
                                        </p:tgtEl>
                                        <p:attrNameLst>
                                          <p:attrName>ppt_x</p:attrName>
                                        </p:attrNameLst>
                                      </p:cBhvr>
                                      <p:tavLst>
                                        <p:tav tm="0">
                                          <p:val>
                                            <p:strVal val="0-#ppt_w/2"/>
                                          </p:val>
                                        </p:tav>
                                        <p:tav tm="100000">
                                          <p:val>
                                            <p:strVal val="#ppt_x"/>
                                          </p:val>
                                        </p:tav>
                                      </p:tavLst>
                                    </p:anim>
                                    <p:anim calcmode="lin" valueType="num">
                                      <p:cBhvr additive="base">
                                        <p:cTn id="76" dur="500" fill="hold"/>
                                        <p:tgtEl>
                                          <p:spTgt spid="35848"/>
                                        </p:tgtEl>
                                        <p:attrNameLst>
                                          <p:attrName>ppt_y</p:attrName>
                                        </p:attrNameLst>
                                      </p:cBhvr>
                                      <p:tavLst>
                                        <p:tav tm="0">
                                          <p:val>
                                            <p:strVal val="1+#ppt_h/2"/>
                                          </p:val>
                                        </p:tav>
                                        <p:tav tm="100000">
                                          <p:val>
                                            <p:strVal val="#ppt_y"/>
                                          </p:val>
                                        </p:tav>
                                      </p:tavLst>
                                    </p:anim>
                                  </p:childTnLst>
                                </p:cTn>
                              </p:par>
                            </p:childTnLst>
                          </p:cTn>
                        </p:par>
                        <p:par>
                          <p:cTn id="77" fill="hold">
                            <p:stCondLst>
                              <p:cond delay="3000"/>
                            </p:stCondLst>
                            <p:childTnLst>
                              <p:par>
                                <p:cTn id="78" presetID="2" presetClass="entr" presetSubtype="12" fill="hold" grpId="0" nodeType="afterEffect">
                                  <p:stCondLst>
                                    <p:cond delay="0"/>
                                  </p:stCondLst>
                                  <p:childTnLst>
                                    <p:set>
                                      <p:cBhvr>
                                        <p:cTn id="79" dur="1" fill="hold">
                                          <p:stCondLst>
                                            <p:cond delay="0"/>
                                          </p:stCondLst>
                                        </p:cTn>
                                        <p:tgtEl>
                                          <p:spTgt spid="35849"/>
                                        </p:tgtEl>
                                        <p:attrNameLst>
                                          <p:attrName>style.visibility</p:attrName>
                                        </p:attrNameLst>
                                      </p:cBhvr>
                                      <p:to>
                                        <p:strVal val="visible"/>
                                      </p:to>
                                    </p:set>
                                    <p:anim calcmode="lin" valueType="num">
                                      <p:cBhvr additive="base">
                                        <p:cTn id="80" dur="500" fill="hold"/>
                                        <p:tgtEl>
                                          <p:spTgt spid="35849"/>
                                        </p:tgtEl>
                                        <p:attrNameLst>
                                          <p:attrName>ppt_x</p:attrName>
                                        </p:attrNameLst>
                                      </p:cBhvr>
                                      <p:tavLst>
                                        <p:tav tm="0">
                                          <p:val>
                                            <p:strVal val="0-#ppt_w/2"/>
                                          </p:val>
                                        </p:tav>
                                        <p:tav tm="100000">
                                          <p:val>
                                            <p:strVal val="#ppt_x"/>
                                          </p:val>
                                        </p:tav>
                                      </p:tavLst>
                                    </p:anim>
                                    <p:anim calcmode="lin" valueType="num">
                                      <p:cBhvr additive="base">
                                        <p:cTn id="81" dur="500" fill="hold"/>
                                        <p:tgtEl>
                                          <p:spTgt spid="35849"/>
                                        </p:tgtEl>
                                        <p:attrNameLst>
                                          <p:attrName>ppt_y</p:attrName>
                                        </p:attrNameLst>
                                      </p:cBhvr>
                                      <p:tavLst>
                                        <p:tav tm="0">
                                          <p:val>
                                            <p:strVal val="1+#ppt_h/2"/>
                                          </p:val>
                                        </p:tav>
                                        <p:tav tm="100000">
                                          <p:val>
                                            <p:strVal val="#ppt_y"/>
                                          </p:val>
                                        </p:tav>
                                      </p:tavLst>
                                    </p:anim>
                                  </p:childTnLst>
                                </p:cTn>
                              </p:par>
                            </p:childTnLst>
                          </p:cTn>
                        </p:par>
                        <p:par>
                          <p:cTn id="82" fill="hold">
                            <p:stCondLst>
                              <p:cond delay="3500"/>
                            </p:stCondLst>
                            <p:childTnLst>
                              <p:par>
                                <p:cTn id="83" presetID="2" presetClass="entr" presetSubtype="6" fill="hold" grpId="0" nodeType="afterEffect">
                                  <p:stCondLst>
                                    <p:cond delay="0"/>
                                  </p:stCondLst>
                                  <p:childTnLst>
                                    <p:set>
                                      <p:cBhvr>
                                        <p:cTn id="84" dur="1" fill="hold">
                                          <p:stCondLst>
                                            <p:cond delay="0"/>
                                          </p:stCondLst>
                                        </p:cTn>
                                        <p:tgtEl>
                                          <p:spTgt spid="35854"/>
                                        </p:tgtEl>
                                        <p:attrNameLst>
                                          <p:attrName>style.visibility</p:attrName>
                                        </p:attrNameLst>
                                      </p:cBhvr>
                                      <p:to>
                                        <p:strVal val="visible"/>
                                      </p:to>
                                    </p:set>
                                    <p:anim calcmode="lin" valueType="num">
                                      <p:cBhvr additive="base">
                                        <p:cTn id="85" dur="500" fill="hold"/>
                                        <p:tgtEl>
                                          <p:spTgt spid="35854"/>
                                        </p:tgtEl>
                                        <p:attrNameLst>
                                          <p:attrName>ppt_x</p:attrName>
                                        </p:attrNameLst>
                                      </p:cBhvr>
                                      <p:tavLst>
                                        <p:tav tm="0">
                                          <p:val>
                                            <p:strVal val="1+#ppt_w/2"/>
                                          </p:val>
                                        </p:tav>
                                        <p:tav tm="100000">
                                          <p:val>
                                            <p:strVal val="#ppt_x"/>
                                          </p:val>
                                        </p:tav>
                                      </p:tavLst>
                                    </p:anim>
                                    <p:anim calcmode="lin" valueType="num">
                                      <p:cBhvr additive="base">
                                        <p:cTn id="86" dur="500" fill="hold"/>
                                        <p:tgtEl>
                                          <p:spTgt spid="358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utoUpdateAnimBg="0"/>
      <p:bldP spid="35848" grpId="0" animBg="1"/>
      <p:bldP spid="35849" grpId="0" animBg="1"/>
      <p:bldP spid="35850" grpId="0" animBg="1"/>
      <p:bldP spid="35851" grpId="0" animBg="1"/>
      <p:bldP spid="35852" grpId="0" animBg="1"/>
      <p:bldP spid="35853" grpId="0" animBg="1"/>
      <p:bldP spid="35854" grpId="0" animBg="1"/>
      <p:bldP spid="35857" grpId="0" animBg="1"/>
      <p:bldP spid="35858" grpId="0" animBg="1"/>
      <p:bldP spid="35859" grpId="0" animBg="1"/>
      <p:bldP spid="35860" grpId="0" animBg="1"/>
      <p:bldP spid="35863" grpId="0" autoUpdateAnimBg="0"/>
      <p:bldP spid="35864" grpId="0" autoUpdateAnimBg="0"/>
      <p:bldP spid="35865" grpId="0" animBg="1"/>
      <p:bldP spid="35866" grpId="0" autoUpdateAnimBg="0"/>
      <p:bldP spid="3586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4000" b="1" dirty="0" smtClean="0">
                <a:ea typeface="Geneva"/>
              </a:rPr>
              <a:t>KleenScreen </a:t>
            </a:r>
            <a:r>
              <a:rPr lang="en-US" sz="4000" b="1" i="1" dirty="0" smtClean="0">
                <a:ea typeface="Geneva"/>
              </a:rPr>
              <a:t>PLUS</a:t>
            </a:r>
            <a:r>
              <a:rPr lang="en-US" sz="4000" b="1" dirty="0" smtClean="0">
                <a:ea typeface="Geneva"/>
              </a:rPr>
              <a:t>® Savings</a:t>
            </a:r>
          </a:p>
        </p:txBody>
      </p:sp>
      <p:graphicFrame>
        <p:nvGraphicFramePr>
          <p:cNvPr id="4" name="Content Placeholder 3"/>
          <p:cNvGraphicFramePr>
            <a:graphicFrameLocks noGrp="1"/>
          </p:cNvGraphicFramePr>
          <p:nvPr>
            <p:ph idx="1"/>
          </p:nvPr>
        </p:nvGraphicFramePr>
        <p:xfrm>
          <a:off x="450167" y="1211263"/>
          <a:ext cx="8236634" cy="4453890"/>
        </p:xfrm>
        <a:graphic>
          <a:graphicData uri="http://schemas.openxmlformats.org/drawingml/2006/table">
            <a:tbl>
              <a:tblPr firstRow="1" bandRow="1">
                <a:tableStyleId>{5C22544A-7EE6-4342-B048-85BDC9FD1C3A}</a:tableStyleId>
              </a:tblPr>
              <a:tblGrid>
                <a:gridCol w="2750234"/>
                <a:gridCol w="2743200"/>
                <a:gridCol w="2743200"/>
              </a:tblGrid>
              <a:tr h="370840">
                <a:tc gridSpan="3">
                  <a:txBody>
                    <a:bodyPr/>
                    <a:lstStyle/>
                    <a:p>
                      <a:pPr algn="ctr" fontAlgn="b"/>
                      <a:r>
                        <a:rPr lang="en-US" sz="1800" b="1" i="0" u="sng" strike="noStrike" dirty="0">
                          <a:latin typeface="Arial"/>
                        </a:rPr>
                        <a:t>Filtration Costs of KleenScreen </a:t>
                      </a:r>
                      <a:r>
                        <a:rPr lang="en-US" sz="1800" b="1" i="1" u="sng" strike="noStrike" dirty="0" smtClean="0">
                          <a:latin typeface="Arial"/>
                        </a:rPr>
                        <a:t>PLUS®</a:t>
                      </a:r>
                      <a:r>
                        <a:rPr lang="en-US" sz="1800" b="1" i="0" u="sng" strike="noStrike" dirty="0" smtClean="0">
                          <a:latin typeface="Arial"/>
                        </a:rPr>
                        <a:t> </a:t>
                      </a:r>
                      <a:r>
                        <a:rPr lang="en-US" sz="1800" b="1" i="0" u="sng" strike="noStrike" dirty="0">
                          <a:latin typeface="Arial"/>
                        </a:rPr>
                        <a:t>Fabric Filters vs. Paper Filters </a:t>
                      </a:r>
                    </a:p>
                  </a:txBody>
                  <a:tcPr marL="9525" marR="9525" marT="9525" marB="0" anchor="b"/>
                </a:tc>
                <a:tc hMerge="1">
                  <a:txBody>
                    <a:bodyPr/>
                    <a:lstStyle/>
                    <a:p>
                      <a:endParaRPr lang="en-US"/>
                    </a:p>
                  </a:txBody>
                  <a:tcPr/>
                </a:tc>
                <a:tc hMerge="1">
                  <a:txBody>
                    <a:bodyPr/>
                    <a:lstStyle/>
                    <a:p>
                      <a:endParaRPr lang="en-US"/>
                    </a:p>
                  </a:txBody>
                  <a:tcPr/>
                </a:tc>
              </a:tr>
              <a:tr h="370840">
                <a:tc>
                  <a:txBody>
                    <a:bodyPr/>
                    <a:lstStyle/>
                    <a:p>
                      <a:pPr algn="l" fontAlgn="b"/>
                      <a:r>
                        <a:rPr lang="en-US" sz="1800" b="0" i="0" u="none" strike="noStrike">
                          <a:latin typeface="Arial"/>
                        </a:rPr>
                        <a:t>Filter Media</a:t>
                      </a:r>
                    </a:p>
                  </a:txBody>
                  <a:tcPr marL="9525" marR="9525" marT="9525" marB="0" anchor="b"/>
                </a:tc>
                <a:tc>
                  <a:txBody>
                    <a:bodyPr/>
                    <a:lstStyle/>
                    <a:p>
                      <a:pPr algn="l" fontAlgn="b"/>
                      <a:r>
                        <a:rPr lang="en-US" sz="1800" b="0" i="0" u="none" strike="noStrike">
                          <a:latin typeface="Arial"/>
                        </a:rPr>
                        <a:t>Vulcan Fabric Filters</a:t>
                      </a:r>
                    </a:p>
                  </a:txBody>
                  <a:tcPr marL="9525" marR="9525" marT="9525" marB="0" anchor="b"/>
                </a:tc>
                <a:tc>
                  <a:txBody>
                    <a:bodyPr/>
                    <a:lstStyle/>
                    <a:p>
                      <a:pPr algn="l" fontAlgn="b"/>
                      <a:r>
                        <a:rPr lang="en-US" sz="1800" b="0" i="0" u="none" strike="noStrike">
                          <a:latin typeface="Arial"/>
                        </a:rPr>
                        <a:t>Paper Filters &amp; Powder</a:t>
                      </a:r>
                    </a:p>
                  </a:txBody>
                  <a:tcPr marL="9525" marR="9525" marT="9525" marB="0" anchor="b"/>
                </a:tc>
              </a:tr>
              <a:tr h="370840">
                <a:tc>
                  <a:txBody>
                    <a:bodyPr/>
                    <a:lstStyle/>
                    <a:p>
                      <a:pPr algn="l" fontAlgn="b"/>
                      <a:r>
                        <a:rPr lang="en-US" sz="1800" b="0" i="0" u="none" strike="noStrike">
                          <a:latin typeface="Arial"/>
                        </a:rPr>
                        <a:t>Discounted Cost of Envelopes</a:t>
                      </a:r>
                    </a:p>
                  </a:txBody>
                  <a:tcPr marL="9525" marR="9525" marT="9525" marB="0" anchor="b"/>
                </a:tc>
                <a:tc>
                  <a:txBody>
                    <a:bodyPr/>
                    <a:lstStyle/>
                    <a:p>
                      <a:pPr algn="r" fontAlgn="b"/>
                      <a:r>
                        <a:rPr lang="en-US" sz="1800" b="0" i="0" u="none" strike="noStrike" dirty="0">
                          <a:latin typeface="Arial"/>
                        </a:rPr>
                        <a:t>$15.00</a:t>
                      </a:r>
                    </a:p>
                  </a:txBody>
                  <a:tcPr marL="9525" marR="9525" marT="9525" marB="0" anchor="b"/>
                </a:tc>
                <a:tc>
                  <a:txBody>
                    <a:bodyPr/>
                    <a:lstStyle/>
                    <a:p>
                      <a:pPr algn="r" fontAlgn="b"/>
                      <a:r>
                        <a:rPr lang="en-US" sz="1800" b="0" i="0" u="none" strike="noStrike">
                          <a:latin typeface="Arial"/>
                        </a:rPr>
                        <a:t>$1.92</a:t>
                      </a:r>
                    </a:p>
                  </a:txBody>
                  <a:tcPr marL="9525" marR="9525" marT="9525" marB="0" anchor="b"/>
                </a:tc>
              </a:tr>
              <a:tr h="370840">
                <a:tc>
                  <a:txBody>
                    <a:bodyPr/>
                    <a:lstStyle/>
                    <a:p>
                      <a:pPr algn="l" fontAlgn="b"/>
                      <a:r>
                        <a:rPr lang="en-US" sz="1800" b="0" i="0" u="none" strike="noStrike">
                          <a:latin typeface="Arial"/>
                        </a:rPr>
                        <a:t>Filter Powder</a:t>
                      </a:r>
                    </a:p>
                  </a:txBody>
                  <a:tcPr marL="9525" marR="9525" marT="9525" marB="0" anchor="b"/>
                </a:tc>
                <a:tc>
                  <a:txBody>
                    <a:bodyPr/>
                    <a:lstStyle/>
                    <a:p>
                      <a:pPr algn="r" fontAlgn="b"/>
                      <a:r>
                        <a:rPr lang="en-US" sz="1800" b="0" i="0" u="none" strike="noStrike" dirty="0">
                          <a:latin typeface="Arial"/>
                        </a:rPr>
                        <a:t>$0.00</a:t>
                      </a:r>
                    </a:p>
                  </a:txBody>
                  <a:tcPr marL="9525" marR="9525" marT="9525" marB="0" anchor="b"/>
                </a:tc>
                <a:tc>
                  <a:txBody>
                    <a:bodyPr/>
                    <a:lstStyle/>
                    <a:p>
                      <a:pPr algn="r" fontAlgn="b"/>
                      <a:r>
                        <a:rPr lang="en-US" sz="1800" b="0" i="0" u="none" strike="noStrike">
                          <a:latin typeface="Arial"/>
                        </a:rPr>
                        <a:t>$0.81</a:t>
                      </a:r>
                    </a:p>
                  </a:txBody>
                  <a:tcPr marL="9525" marR="9525" marT="9525" marB="0" anchor="b"/>
                </a:tc>
              </a:tr>
              <a:tr h="370840">
                <a:tc>
                  <a:txBody>
                    <a:bodyPr/>
                    <a:lstStyle/>
                    <a:p>
                      <a:pPr algn="l" fontAlgn="b"/>
                      <a:r>
                        <a:rPr lang="en-US" sz="1800" b="0" i="0" u="none" strike="noStrike">
                          <a:latin typeface="Arial"/>
                        </a:rPr>
                        <a:t>Life of Packaged Amounts (days)</a:t>
                      </a:r>
                    </a:p>
                  </a:txBody>
                  <a:tcPr marL="9525" marR="9525" marT="9525" marB="0" anchor="b"/>
                </a:tc>
                <a:tc>
                  <a:txBody>
                    <a:bodyPr/>
                    <a:lstStyle/>
                    <a:p>
                      <a:pPr algn="r" fontAlgn="b"/>
                      <a:r>
                        <a:rPr lang="en-US" sz="1800" b="0" i="0" u="none" strike="noStrike">
                          <a:latin typeface="Arial"/>
                        </a:rPr>
                        <a:t>7</a:t>
                      </a:r>
                    </a:p>
                  </a:txBody>
                  <a:tcPr marL="9525" marR="9525" marT="9525" marB="0" anchor="b"/>
                </a:tc>
                <a:tc>
                  <a:txBody>
                    <a:bodyPr/>
                    <a:lstStyle/>
                    <a:p>
                      <a:pPr algn="r" fontAlgn="b"/>
                      <a:r>
                        <a:rPr lang="en-US" sz="1800" b="0" i="0" u="none" strike="noStrike">
                          <a:latin typeface="Arial"/>
                        </a:rPr>
                        <a:t>0.5</a:t>
                      </a:r>
                    </a:p>
                  </a:txBody>
                  <a:tcPr marL="9525" marR="9525" marT="9525" marB="0" anchor="b"/>
                </a:tc>
              </a:tr>
              <a:tr h="370840">
                <a:tc>
                  <a:txBody>
                    <a:bodyPr/>
                    <a:lstStyle/>
                    <a:p>
                      <a:pPr algn="l" fontAlgn="b"/>
                      <a:r>
                        <a:rPr lang="en-US" sz="1800" b="0" i="0" u="none" strike="noStrike">
                          <a:latin typeface="Arial"/>
                        </a:rPr>
                        <a:t>Cost per day </a:t>
                      </a:r>
                    </a:p>
                  </a:txBody>
                  <a:tcPr marL="9525" marR="9525" marT="9525" marB="0" anchor="b"/>
                </a:tc>
                <a:tc>
                  <a:txBody>
                    <a:bodyPr/>
                    <a:lstStyle/>
                    <a:p>
                      <a:pPr algn="r" fontAlgn="b"/>
                      <a:r>
                        <a:rPr lang="en-US" sz="1800" b="0" i="0" u="none" strike="noStrike">
                          <a:latin typeface="Arial"/>
                        </a:rPr>
                        <a:t>$2.14</a:t>
                      </a:r>
                    </a:p>
                  </a:txBody>
                  <a:tcPr marL="9525" marR="9525" marT="9525" marB="0" anchor="b"/>
                </a:tc>
                <a:tc>
                  <a:txBody>
                    <a:bodyPr/>
                    <a:lstStyle/>
                    <a:p>
                      <a:pPr algn="r" fontAlgn="b"/>
                      <a:r>
                        <a:rPr lang="en-US" sz="1800" b="0" i="0" u="none" strike="noStrike">
                          <a:latin typeface="Arial"/>
                        </a:rPr>
                        <a:t>$5.46</a:t>
                      </a:r>
                    </a:p>
                  </a:txBody>
                  <a:tcPr marL="9525" marR="9525" marT="9525" marB="0" anchor="b"/>
                </a:tc>
              </a:tr>
              <a:tr h="370840">
                <a:tc gridSpan="2">
                  <a:txBody>
                    <a:bodyPr/>
                    <a:lstStyle/>
                    <a:p>
                      <a:pPr algn="ctr" fontAlgn="b"/>
                      <a:r>
                        <a:rPr lang="en-US" sz="1800" b="1" i="0" u="none" strike="noStrike" dirty="0">
                          <a:latin typeface="Arial"/>
                        </a:rPr>
                        <a:t>Cost Savings With KleenScreen </a:t>
                      </a:r>
                      <a:r>
                        <a:rPr lang="en-US" sz="1800" b="1" i="1" u="none" strike="noStrike" dirty="0" smtClean="0">
                          <a:latin typeface="Arial"/>
                        </a:rPr>
                        <a:t>PLUS</a:t>
                      </a:r>
                      <a:endParaRPr lang="en-US" sz="1800" b="1" i="0" u="none" strike="noStrike" dirty="0">
                        <a:latin typeface="Arial"/>
                      </a:endParaRPr>
                    </a:p>
                  </a:txBody>
                  <a:tcPr marL="9525" marR="9525" marT="9525" marB="0" anchor="b"/>
                </a:tc>
                <a:tc hMerge="1">
                  <a:txBody>
                    <a:bodyPr/>
                    <a:lstStyle/>
                    <a:p>
                      <a:endParaRPr lang="en-US"/>
                    </a:p>
                  </a:txBody>
                  <a:tcPr/>
                </a:tc>
                <a:tc>
                  <a:txBody>
                    <a:bodyPr/>
                    <a:lstStyle/>
                    <a:p>
                      <a:pPr algn="l" fontAlgn="b"/>
                      <a:endParaRPr lang="en-US" sz="1800" b="0" i="0" u="none" strike="noStrike" dirty="0">
                        <a:latin typeface="Arial"/>
                      </a:endParaRPr>
                    </a:p>
                  </a:txBody>
                  <a:tcPr marL="9525" marR="9525" marT="9525" marB="0" anchor="b"/>
                </a:tc>
              </a:tr>
              <a:tr h="370840">
                <a:tc>
                  <a:txBody>
                    <a:bodyPr/>
                    <a:lstStyle/>
                    <a:p>
                      <a:pPr algn="l" fontAlgn="b"/>
                      <a:r>
                        <a:rPr lang="en-US" sz="1800" b="0" i="0" u="none" strike="noStrike">
                          <a:latin typeface="Arial"/>
                        </a:rPr>
                        <a:t>Saving per day </a:t>
                      </a:r>
                    </a:p>
                  </a:txBody>
                  <a:tcPr marL="9525" marR="9525" marT="9525" marB="0" anchor="b"/>
                </a:tc>
                <a:tc>
                  <a:txBody>
                    <a:bodyPr/>
                    <a:lstStyle/>
                    <a:p>
                      <a:pPr algn="r" fontAlgn="b"/>
                      <a:r>
                        <a:rPr lang="en-US" sz="1800" b="0" i="0" u="none" strike="noStrike">
                          <a:latin typeface="Arial"/>
                        </a:rPr>
                        <a:t>$3.32</a:t>
                      </a:r>
                    </a:p>
                  </a:txBody>
                  <a:tcPr marL="9525" marR="9525" marT="9525" marB="0" anchor="b"/>
                </a:tc>
                <a:tc>
                  <a:txBody>
                    <a:bodyPr/>
                    <a:lstStyle/>
                    <a:p>
                      <a:pPr algn="l" fontAlgn="b"/>
                      <a:endParaRPr lang="en-US" sz="1800" b="0" i="0" u="none" strike="noStrike">
                        <a:latin typeface="Arial"/>
                      </a:endParaRPr>
                    </a:p>
                  </a:txBody>
                  <a:tcPr marL="9525" marR="9525" marT="9525" marB="0" anchor="b"/>
                </a:tc>
              </a:tr>
              <a:tr h="370840">
                <a:tc>
                  <a:txBody>
                    <a:bodyPr/>
                    <a:lstStyle/>
                    <a:p>
                      <a:pPr algn="l" fontAlgn="b"/>
                      <a:r>
                        <a:rPr lang="en-US" sz="1800" b="0" i="0" u="none" strike="noStrike">
                          <a:latin typeface="Arial"/>
                        </a:rPr>
                        <a:t>Savings per week  </a:t>
                      </a:r>
                    </a:p>
                  </a:txBody>
                  <a:tcPr marL="9525" marR="9525" marT="9525" marB="0" anchor="b"/>
                </a:tc>
                <a:tc>
                  <a:txBody>
                    <a:bodyPr/>
                    <a:lstStyle/>
                    <a:p>
                      <a:pPr algn="r" fontAlgn="b"/>
                      <a:r>
                        <a:rPr lang="en-US" sz="1800" b="0" i="0" u="none" strike="noStrike">
                          <a:latin typeface="Arial"/>
                        </a:rPr>
                        <a:t>$23.22</a:t>
                      </a:r>
                    </a:p>
                  </a:txBody>
                  <a:tcPr marL="9525" marR="9525" marT="9525" marB="0" anchor="b"/>
                </a:tc>
                <a:tc>
                  <a:txBody>
                    <a:bodyPr/>
                    <a:lstStyle/>
                    <a:p>
                      <a:pPr algn="l" fontAlgn="b"/>
                      <a:endParaRPr lang="en-US" sz="1800" b="0" i="0" u="none" strike="noStrike">
                        <a:latin typeface="Arial"/>
                      </a:endParaRPr>
                    </a:p>
                  </a:txBody>
                  <a:tcPr marL="9525" marR="9525" marT="9525" marB="0" anchor="b"/>
                </a:tc>
              </a:tr>
              <a:tr h="370840">
                <a:tc>
                  <a:txBody>
                    <a:bodyPr/>
                    <a:lstStyle/>
                    <a:p>
                      <a:pPr algn="l" fontAlgn="b"/>
                      <a:r>
                        <a:rPr lang="en-US" sz="1800" b="0" i="0" u="none" strike="noStrike">
                          <a:latin typeface="Arial"/>
                        </a:rPr>
                        <a:t>Savings per year  </a:t>
                      </a:r>
                    </a:p>
                  </a:txBody>
                  <a:tcPr marL="9525" marR="9525" marT="9525" marB="0" anchor="b"/>
                </a:tc>
                <a:tc>
                  <a:txBody>
                    <a:bodyPr/>
                    <a:lstStyle/>
                    <a:p>
                      <a:pPr algn="r" fontAlgn="b"/>
                      <a:r>
                        <a:rPr lang="en-US" sz="1800" b="0" i="0" u="none" strike="noStrike">
                          <a:latin typeface="Arial"/>
                        </a:rPr>
                        <a:t>$1,207.44</a:t>
                      </a:r>
                    </a:p>
                  </a:txBody>
                  <a:tcPr marL="9525" marR="9525" marT="9525" marB="0" anchor="b"/>
                </a:tc>
                <a:tc>
                  <a:txBody>
                    <a:bodyPr/>
                    <a:lstStyle/>
                    <a:p>
                      <a:pPr algn="l" fontAlgn="b"/>
                      <a:endParaRPr lang="en-US" sz="1800" b="0" i="0" u="none" strike="noStrike">
                        <a:latin typeface="Arial"/>
                      </a:endParaRPr>
                    </a:p>
                  </a:txBody>
                  <a:tcPr marL="9525" marR="9525" marT="9525" marB="0" anchor="b"/>
                </a:tc>
              </a:tr>
              <a:tr h="370840">
                <a:tc>
                  <a:txBody>
                    <a:bodyPr/>
                    <a:lstStyle/>
                    <a:p>
                      <a:pPr algn="l" fontAlgn="b"/>
                      <a:endParaRPr lang="en-US" sz="1800" b="0" i="0" u="none" strike="noStrike" dirty="0">
                        <a:latin typeface="Arial"/>
                      </a:endParaRPr>
                    </a:p>
                  </a:txBody>
                  <a:tcPr marL="9525" marR="9525" marT="9525" marB="0" anchor="b"/>
                </a:tc>
                <a:tc>
                  <a:txBody>
                    <a:bodyPr/>
                    <a:lstStyle/>
                    <a:p>
                      <a:pPr algn="r" fontAlgn="b"/>
                      <a:endParaRPr lang="en-US" sz="1800" b="0" i="0" u="none" strike="noStrike" dirty="0">
                        <a:latin typeface="Arial"/>
                      </a:endParaRPr>
                    </a:p>
                  </a:txBody>
                  <a:tcPr marL="9525" marR="9525" marT="9525" marB="0" anchor="b"/>
                </a:tc>
                <a:tc>
                  <a:txBody>
                    <a:bodyPr/>
                    <a:lstStyle/>
                    <a:p>
                      <a:pPr algn="l" fontAlgn="b"/>
                      <a:endParaRPr lang="en-US" sz="1800" b="0" i="0" u="none" strike="noStrike" dirty="0">
                        <a:latin typeface="Arial"/>
                      </a:endParaRPr>
                    </a:p>
                  </a:txBody>
                  <a:tcPr marL="9525" marR="9525" marT="9525" marB="0" anchor="b"/>
                </a:tc>
              </a:tr>
            </a:tbl>
          </a:graphicData>
        </a:graphic>
      </p:graphicFrame>
      <p:pic>
        <p:nvPicPr>
          <p:cNvPr id="6" name="Picture 5" descr="fryer.JPG"/>
          <p:cNvPicPr>
            <a:picLocks noChangeAspect="1"/>
          </p:cNvPicPr>
          <p:nvPr/>
        </p:nvPicPr>
        <p:blipFill>
          <a:blip r:embed="rId3" cstate="print"/>
          <a:stretch>
            <a:fillRect/>
          </a:stretch>
        </p:blipFill>
        <p:spPr>
          <a:xfrm>
            <a:off x="187656" y="6102498"/>
            <a:ext cx="625834" cy="625834"/>
          </a:xfrm>
          <a:prstGeom prst="rect">
            <a:avLst/>
          </a:prstGeom>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6335" y="62338"/>
            <a:ext cx="1141511" cy="11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a:xfrm>
            <a:off x="0" y="170385"/>
            <a:ext cx="9144000" cy="677108"/>
          </a:xfrm>
        </p:spPr>
        <p:txBody>
          <a:bodyPr wrap="square" lIns="0" tIns="0" rIns="0" bIns="0">
            <a:spAutoFit/>
          </a:bodyPr>
          <a:lstStyle/>
          <a:p>
            <a:pPr eaLnBrk="1" hangingPunct="1"/>
            <a:r>
              <a:rPr lang="en-US" b="1" dirty="0" smtClean="0">
                <a:cs typeface="Arial" charset="0"/>
              </a:rPr>
              <a:t>Griddle: It’s a </a:t>
            </a:r>
            <a:r>
              <a:rPr lang="en-US" b="1" u="sng" dirty="0" smtClean="0">
                <a:cs typeface="Arial" charset="0"/>
              </a:rPr>
              <a:t>SYSTEM</a:t>
            </a:r>
            <a:r>
              <a:rPr lang="en-US" b="1" dirty="0" smtClean="0">
                <a:cs typeface="Arial" charset="0"/>
              </a:rPr>
              <a:t>!</a:t>
            </a:r>
            <a:endParaRPr lang="en-US" b="1" i="1" dirty="0" smtClean="0">
              <a:cs typeface="Arial" charset="0"/>
            </a:endParaRPr>
          </a:p>
        </p:txBody>
      </p:sp>
      <p:sp>
        <p:nvSpPr>
          <p:cNvPr id="40962" name="AutoShape 3"/>
          <p:cNvSpPr>
            <a:spLocks/>
          </p:cNvSpPr>
          <p:nvPr/>
        </p:nvSpPr>
        <p:spPr bwMode="auto">
          <a:xfrm>
            <a:off x="2198740" y="1390988"/>
            <a:ext cx="684881" cy="3908762"/>
          </a:xfrm>
          <a:prstGeom prst="rightBrace">
            <a:avLst>
              <a:gd name="adj1" fmla="val 13884"/>
              <a:gd name="adj2" fmla="val 50223"/>
            </a:avLst>
          </a:prstGeom>
          <a:noFill/>
          <a:ln w="38100">
            <a:solidFill>
              <a:srgbClr val="0000FF"/>
            </a:solidFill>
            <a:round/>
            <a:headEnd/>
            <a:tailEnd/>
          </a:ln>
        </p:spPr>
        <p:txBody>
          <a:bodyPr wrap="none" anchor="ctr"/>
          <a:lstStyle/>
          <a:p>
            <a:pPr algn="ctr"/>
            <a:endParaRPr lang="en-US" sz="2400" b="1" dirty="0"/>
          </a:p>
        </p:txBody>
      </p:sp>
      <p:sp>
        <p:nvSpPr>
          <p:cNvPr id="230404" name="Rectangle 4"/>
          <p:cNvSpPr>
            <a:spLocks noChangeArrowheads="1"/>
          </p:cNvSpPr>
          <p:nvPr/>
        </p:nvSpPr>
        <p:spPr bwMode="auto">
          <a:xfrm>
            <a:off x="181368" y="1390988"/>
            <a:ext cx="2359813" cy="3908762"/>
          </a:xfrm>
          <a:prstGeom prst="rect">
            <a:avLst/>
          </a:prstGeom>
          <a:noFill/>
          <a:ln w="9525" algn="ctr">
            <a:noFill/>
            <a:miter lim="800000"/>
            <a:headEnd/>
            <a:tailEnd/>
          </a:ln>
        </p:spPr>
        <p:txBody>
          <a:bodyPr wrap="square" lIns="0" rIns="0">
            <a:spAutoFit/>
          </a:bodyPr>
          <a:lstStyle/>
          <a:p>
            <a:pPr>
              <a:spcBef>
                <a:spcPts val="600"/>
              </a:spcBef>
              <a:buFont typeface="Arial" pitchFamily="34" charset="0"/>
              <a:buChar char="•"/>
            </a:pPr>
            <a:r>
              <a:rPr lang="en-US" b="1" dirty="0" smtClean="0"/>
              <a:t> PLATE</a:t>
            </a:r>
          </a:p>
          <a:p>
            <a:pPr lvl="1">
              <a:spcBef>
                <a:spcPts val="600"/>
              </a:spcBef>
              <a:buFont typeface="Arial" pitchFamily="34" charset="0"/>
              <a:buChar char="•"/>
            </a:pPr>
            <a:r>
              <a:rPr lang="en-US" b="1" dirty="0" smtClean="0"/>
              <a:t> Material</a:t>
            </a:r>
          </a:p>
          <a:p>
            <a:pPr lvl="1">
              <a:spcBef>
                <a:spcPts val="600"/>
              </a:spcBef>
              <a:buFont typeface="Arial" pitchFamily="34" charset="0"/>
              <a:buChar char="•"/>
            </a:pPr>
            <a:r>
              <a:rPr lang="en-US" b="1" dirty="0" smtClean="0"/>
              <a:t> Thickness</a:t>
            </a:r>
          </a:p>
          <a:p>
            <a:pPr lvl="1">
              <a:spcBef>
                <a:spcPts val="600"/>
              </a:spcBef>
              <a:buFont typeface="Arial" pitchFamily="34" charset="0"/>
              <a:buChar char="•"/>
            </a:pPr>
            <a:r>
              <a:rPr lang="en-US" b="1" dirty="0" smtClean="0"/>
              <a:t> Geometry</a:t>
            </a:r>
          </a:p>
          <a:p>
            <a:pPr>
              <a:spcBef>
                <a:spcPts val="600"/>
              </a:spcBef>
              <a:buFont typeface="Arial" pitchFamily="34" charset="0"/>
              <a:buChar char="•"/>
            </a:pPr>
            <a:r>
              <a:rPr lang="en-US" b="1" dirty="0" smtClean="0"/>
              <a:t> HEAT SOURCE</a:t>
            </a:r>
          </a:p>
          <a:p>
            <a:pPr lvl="1">
              <a:spcBef>
                <a:spcPts val="600"/>
              </a:spcBef>
              <a:buFont typeface="Arial" pitchFamily="34" charset="0"/>
              <a:buChar char="•"/>
            </a:pPr>
            <a:r>
              <a:rPr lang="en-US" b="1" dirty="0" smtClean="0"/>
              <a:t> Gas or Electric</a:t>
            </a:r>
          </a:p>
          <a:p>
            <a:pPr>
              <a:spcBef>
                <a:spcPts val="600"/>
              </a:spcBef>
              <a:buFont typeface="Arial" pitchFamily="34" charset="0"/>
              <a:buChar char="•"/>
            </a:pPr>
            <a:r>
              <a:rPr lang="en-US" b="1" dirty="0" smtClean="0"/>
              <a:t> CONTROLS</a:t>
            </a:r>
          </a:p>
          <a:p>
            <a:pPr lvl="1">
              <a:spcBef>
                <a:spcPts val="600"/>
              </a:spcBef>
              <a:buFont typeface="Arial" pitchFamily="34" charset="0"/>
              <a:buChar char="•"/>
            </a:pPr>
            <a:r>
              <a:rPr lang="en-US" b="1" dirty="0" smtClean="0"/>
              <a:t> Solid State</a:t>
            </a:r>
          </a:p>
          <a:p>
            <a:pPr lvl="1">
              <a:spcBef>
                <a:spcPts val="600"/>
              </a:spcBef>
              <a:buFont typeface="Arial" pitchFamily="34" charset="0"/>
              <a:buChar char="•"/>
            </a:pPr>
            <a:r>
              <a:rPr lang="en-US" b="1" dirty="0" smtClean="0"/>
              <a:t> Snap Action</a:t>
            </a:r>
          </a:p>
          <a:p>
            <a:pPr lvl="1">
              <a:spcBef>
                <a:spcPts val="600"/>
              </a:spcBef>
              <a:buFont typeface="Arial" pitchFamily="34" charset="0"/>
              <a:buChar char="•"/>
            </a:pPr>
            <a:r>
              <a:rPr lang="en-US" b="1" dirty="0" smtClean="0"/>
              <a:t> Modulating</a:t>
            </a:r>
          </a:p>
          <a:p>
            <a:pPr lvl="1">
              <a:spcBef>
                <a:spcPts val="600"/>
              </a:spcBef>
              <a:buFont typeface="Arial" pitchFamily="34" charset="0"/>
              <a:buChar char="•"/>
            </a:pPr>
            <a:r>
              <a:rPr lang="en-US" b="1" dirty="0" smtClean="0"/>
              <a:t> Manual</a:t>
            </a:r>
          </a:p>
        </p:txBody>
      </p:sp>
      <p:sp>
        <p:nvSpPr>
          <p:cNvPr id="230405" name="Rectangle 5"/>
          <p:cNvSpPr>
            <a:spLocks noChangeArrowheads="1"/>
          </p:cNvSpPr>
          <p:nvPr/>
        </p:nvSpPr>
        <p:spPr bwMode="auto">
          <a:xfrm>
            <a:off x="358775" y="5675957"/>
            <a:ext cx="8534400" cy="461665"/>
          </a:xfrm>
          <a:prstGeom prst="rect">
            <a:avLst/>
          </a:prstGeom>
          <a:noFill/>
          <a:ln w="9525" algn="ctr">
            <a:noFill/>
            <a:miter lim="800000"/>
            <a:headEnd/>
            <a:tailEnd/>
          </a:ln>
        </p:spPr>
        <p:txBody>
          <a:bodyPr lIns="0" rIns="0">
            <a:spAutoFit/>
          </a:bodyPr>
          <a:lstStyle/>
          <a:p>
            <a:pPr algn="ctr">
              <a:spcBef>
                <a:spcPct val="20000"/>
              </a:spcBef>
              <a:buSzPct val="80000"/>
            </a:pPr>
            <a:r>
              <a:rPr lang="en-US" sz="2000" b="1" dirty="0" smtClean="0">
                <a:solidFill>
                  <a:srgbClr val="0000FF"/>
                </a:solidFill>
                <a:latin typeface="Helvetica"/>
              </a:rPr>
              <a:t>KNOW </a:t>
            </a:r>
            <a:r>
              <a:rPr lang="en-US" sz="2000" b="1" dirty="0">
                <a:solidFill>
                  <a:srgbClr val="0000FF"/>
                </a:solidFill>
                <a:latin typeface="Helvetica"/>
              </a:rPr>
              <a:t>YOUR </a:t>
            </a:r>
            <a:r>
              <a:rPr lang="en-US" sz="2400" b="1" u="sng" dirty="0">
                <a:solidFill>
                  <a:srgbClr val="FF0000"/>
                </a:solidFill>
                <a:latin typeface="Helvetica"/>
              </a:rPr>
              <a:t>CUSTOMER</a:t>
            </a:r>
            <a:r>
              <a:rPr lang="en-US" sz="2000" b="1" dirty="0">
                <a:solidFill>
                  <a:srgbClr val="0000FF"/>
                </a:solidFill>
                <a:latin typeface="Helvetica"/>
              </a:rPr>
              <a:t>, THE </a:t>
            </a:r>
            <a:r>
              <a:rPr lang="en-US" sz="2000" b="1" dirty="0" smtClean="0">
                <a:solidFill>
                  <a:srgbClr val="0000FF"/>
                </a:solidFill>
                <a:latin typeface="Helvetica"/>
              </a:rPr>
              <a:t> </a:t>
            </a:r>
            <a:r>
              <a:rPr lang="en-US" sz="2400" b="1" u="sng" dirty="0" smtClean="0">
                <a:solidFill>
                  <a:srgbClr val="FF0000"/>
                </a:solidFill>
                <a:latin typeface="Helvetica"/>
              </a:rPr>
              <a:t>MENU</a:t>
            </a:r>
            <a:r>
              <a:rPr lang="en-US" sz="2000" b="1" dirty="0" smtClean="0">
                <a:solidFill>
                  <a:srgbClr val="0000FF"/>
                </a:solidFill>
                <a:latin typeface="Helvetica"/>
              </a:rPr>
              <a:t> </a:t>
            </a:r>
            <a:r>
              <a:rPr lang="en-US" sz="2000" b="1" dirty="0">
                <a:solidFill>
                  <a:srgbClr val="0000FF"/>
                </a:solidFill>
                <a:latin typeface="Helvetica"/>
              </a:rPr>
              <a:t>AND THE </a:t>
            </a:r>
            <a:r>
              <a:rPr lang="en-US" sz="2400" b="1" u="sng" dirty="0">
                <a:solidFill>
                  <a:srgbClr val="FF0000"/>
                </a:solidFill>
                <a:latin typeface="Helvetica"/>
              </a:rPr>
              <a:t>APPLICATION</a:t>
            </a:r>
          </a:p>
        </p:txBody>
      </p:sp>
      <p:pic>
        <p:nvPicPr>
          <p:cNvPr id="7" name="Picture 2" descr="V:\GRIDDLE\LITERATURE\PICTURES\36RRG Glamour Shot.png"/>
          <p:cNvPicPr>
            <a:picLocks noChangeAspect="1" noChangeArrowheads="1"/>
          </p:cNvPicPr>
          <p:nvPr/>
        </p:nvPicPr>
        <p:blipFill>
          <a:blip r:embed="rId3" cstate="email"/>
          <a:srcRect/>
          <a:stretch>
            <a:fillRect/>
          </a:stretch>
        </p:blipFill>
        <p:spPr bwMode="auto">
          <a:xfrm>
            <a:off x="2541181" y="2179675"/>
            <a:ext cx="6437317" cy="2896792"/>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idx="4294967295"/>
          </p:nvPr>
        </p:nvSpPr>
        <p:spPr>
          <a:xfrm>
            <a:off x="0" y="243634"/>
            <a:ext cx="9144000" cy="677108"/>
          </a:xfrm>
        </p:spPr>
        <p:txBody>
          <a:bodyPr wrap="square" lIns="0" tIns="0" rIns="0" bIns="0">
            <a:spAutoFit/>
          </a:bodyPr>
          <a:lstStyle/>
          <a:p>
            <a:r>
              <a:rPr lang="en-US" b="1" dirty="0" smtClean="0">
                <a:solidFill>
                  <a:schemeClr val="bg1"/>
                </a:solidFill>
                <a:cs typeface="Arial" charset="0"/>
              </a:rPr>
              <a:t>Griddle Temperature Controls</a:t>
            </a:r>
          </a:p>
        </p:txBody>
      </p:sp>
      <p:pic>
        <p:nvPicPr>
          <p:cNvPr id="89090" name="Picture 2" descr="V:\GRIDDLE\LITERATURE\PICTURES\Modulating Thermostat.JPG"/>
          <p:cNvPicPr>
            <a:picLocks noChangeAspect="1" noChangeArrowheads="1"/>
          </p:cNvPicPr>
          <p:nvPr/>
        </p:nvPicPr>
        <p:blipFill>
          <a:blip r:embed="rId2" cstate="screen"/>
          <a:srcRect/>
          <a:stretch>
            <a:fillRect/>
          </a:stretch>
        </p:blipFill>
        <p:spPr bwMode="auto">
          <a:xfrm>
            <a:off x="2987675" y="1449388"/>
            <a:ext cx="3030538" cy="2609850"/>
          </a:xfrm>
          <a:prstGeom prst="rect">
            <a:avLst/>
          </a:prstGeom>
          <a:noFill/>
          <a:ln w="9525">
            <a:noFill/>
            <a:miter lim="800000"/>
            <a:headEnd/>
            <a:tailEnd/>
          </a:ln>
        </p:spPr>
      </p:pic>
      <p:pic>
        <p:nvPicPr>
          <p:cNvPr id="89091" name="Picture 3" descr="V:\GRIDDLE\LITERATURE\PICTURES\Solid State Controller.JPG"/>
          <p:cNvPicPr>
            <a:picLocks noChangeAspect="1" noChangeArrowheads="1"/>
          </p:cNvPicPr>
          <p:nvPr/>
        </p:nvPicPr>
        <p:blipFill>
          <a:blip r:embed="rId3" cstate="screen"/>
          <a:srcRect/>
          <a:stretch>
            <a:fillRect/>
          </a:stretch>
        </p:blipFill>
        <p:spPr bwMode="auto">
          <a:xfrm>
            <a:off x="3995738" y="4074143"/>
            <a:ext cx="2692400" cy="2212975"/>
          </a:xfrm>
          <a:prstGeom prst="rect">
            <a:avLst/>
          </a:prstGeom>
          <a:noFill/>
          <a:ln w="9525">
            <a:noFill/>
            <a:miter lim="800000"/>
            <a:headEnd/>
            <a:tailEnd/>
          </a:ln>
        </p:spPr>
      </p:pic>
      <p:pic>
        <p:nvPicPr>
          <p:cNvPr id="89092" name="Picture 4" descr="V:\GRIDDLE\LITERATURE\PICTURES\Electric Snap Action Thermostat.JPG"/>
          <p:cNvPicPr>
            <a:picLocks noChangeAspect="1" noChangeArrowheads="1"/>
          </p:cNvPicPr>
          <p:nvPr/>
        </p:nvPicPr>
        <p:blipFill>
          <a:blip r:embed="rId4" cstate="screen"/>
          <a:srcRect/>
          <a:stretch>
            <a:fillRect/>
          </a:stretch>
        </p:blipFill>
        <p:spPr bwMode="auto">
          <a:xfrm>
            <a:off x="242894" y="3786121"/>
            <a:ext cx="3176588" cy="2163763"/>
          </a:xfrm>
          <a:prstGeom prst="rect">
            <a:avLst/>
          </a:prstGeom>
          <a:noFill/>
          <a:ln w="9525">
            <a:noFill/>
            <a:miter lim="800000"/>
            <a:headEnd/>
            <a:tailEnd/>
          </a:ln>
        </p:spPr>
      </p:pic>
      <p:pic>
        <p:nvPicPr>
          <p:cNvPr id="89093" name="Picture 5" descr="V:\GRIDDLE\LITERATURE\PICTURES\Manual Gas Valve.JPG"/>
          <p:cNvPicPr>
            <a:picLocks noChangeAspect="1" noChangeArrowheads="1"/>
          </p:cNvPicPr>
          <p:nvPr/>
        </p:nvPicPr>
        <p:blipFill>
          <a:blip r:embed="rId5" cstate="screen"/>
          <a:srcRect/>
          <a:stretch>
            <a:fillRect/>
          </a:stretch>
        </p:blipFill>
        <p:spPr bwMode="auto">
          <a:xfrm>
            <a:off x="215900" y="1520825"/>
            <a:ext cx="2555875" cy="1152525"/>
          </a:xfrm>
          <a:prstGeom prst="rect">
            <a:avLst/>
          </a:prstGeom>
          <a:noFill/>
          <a:ln w="9525">
            <a:noFill/>
            <a:miter lim="800000"/>
            <a:headEnd/>
            <a:tailEnd/>
          </a:ln>
        </p:spPr>
      </p:pic>
      <p:pic>
        <p:nvPicPr>
          <p:cNvPr id="89094" name="Picture 6" descr="V:\GRIDDLE\LITERATURE\PICTURES\Mechanical Snap Action Thermostat.JPG"/>
          <p:cNvPicPr>
            <a:picLocks noChangeAspect="1" noChangeArrowheads="1"/>
          </p:cNvPicPr>
          <p:nvPr/>
        </p:nvPicPr>
        <p:blipFill>
          <a:blip r:embed="rId6" cstate="screen"/>
          <a:srcRect/>
          <a:stretch>
            <a:fillRect/>
          </a:stretch>
        </p:blipFill>
        <p:spPr bwMode="auto">
          <a:xfrm>
            <a:off x="6251575" y="1449388"/>
            <a:ext cx="2892425" cy="2008187"/>
          </a:xfrm>
          <a:prstGeom prst="rect">
            <a:avLst/>
          </a:prstGeom>
          <a:noFill/>
          <a:ln w="9525">
            <a:noFill/>
            <a:miter lim="800000"/>
            <a:headEnd/>
            <a:tailEnd/>
          </a:ln>
        </p:spPr>
      </p:pic>
      <p:sp>
        <p:nvSpPr>
          <p:cNvPr id="9" name="TextBox 8"/>
          <p:cNvSpPr txBox="1">
            <a:spLocks noChangeArrowheads="1"/>
          </p:cNvSpPr>
          <p:nvPr/>
        </p:nvSpPr>
        <p:spPr bwMode="auto">
          <a:xfrm>
            <a:off x="719138" y="2655888"/>
            <a:ext cx="1800225" cy="701675"/>
          </a:xfrm>
          <a:prstGeom prst="rect">
            <a:avLst/>
          </a:prstGeom>
          <a:noFill/>
          <a:ln w="9525">
            <a:noFill/>
            <a:miter lim="800000"/>
            <a:headEnd/>
            <a:tailEnd/>
          </a:ln>
        </p:spPr>
        <p:txBody>
          <a:bodyPr>
            <a:spAutoFit/>
          </a:bodyPr>
          <a:lstStyle/>
          <a:p>
            <a:pPr algn="ctr"/>
            <a:r>
              <a:rPr lang="en-US" sz="2000" b="1"/>
              <a:t>Manual Gas Valve</a:t>
            </a:r>
          </a:p>
        </p:txBody>
      </p:sp>
      <p:sp>
        <p:nvSpPr>
          <p:cNvPr id="10" name="TextBox 9"/>
          <p:cNvSpPr txBox="1">
            <a:spLocks noChangeArrowheads="1"/>
          </p:cNvSpPr>
          <p:nvPr/>
        </p:nvSpPr>
        <p:spPr bwMode="auto">
          <a:xfrm>
            <a:off x="2627313" y="1971675"/>
            <a:ext cx="2263775" cy="701675"/>
          </a:xfrm>
          <a:prstGeom prst="rect">
            <a:avLst/>
          </a:prstGeom>
          <a:noFill/>
          <a:ln w="9525">
            <a:noFill/>
            <a:miter lim="800000"/>
            <a:headEnd/>
            <a:tailEnd/>
          </a:ln>
        </p:spPr>
        <p:txBody>
          <a:bodyPr>
            <a:spAutoFit/>
          </a:bodyPr>
          <a:lstStyle/>
          <a:p>
            <a:pPr algn="ctr"/>
            <a:r>
              <a:rPr lang="en-US" sz="2000" b="1"/>
              <a:t>Modulating Gas Thermostat</a:t>
            </a:r>
          </a:p>
        </p:txBody>
      </p:sp>
      <p:sp>
        <p:nvSpPr>
          <p:cNvPr id="11" name="TextBox 10"/>
          <p:cNvSpPr txBox="1">
            <a:spLocks noChangeArrowheads="1"/>
          </p:cNvSpPr>
          <p:nvPr/>
        </p:nvSpPr>
        <p:spPr bwMode="auto">
          <a:xfrm>
            <a:off x="6334125" y="3284538"/>
            <a:ext cx="2774950" cy="1006475"/>
          </a:xfrm>
          <a:prstGeom prst="rect">
            <a:avLst/>
          </a:prstGeom>
          <a:noFill/>
          <a:ln w="9525">
            <a:noFill/>
            <a:miter lim="800000"/>
            <a:headEnd/>
            <a:tailEnd/>
          </a:ln>
        </p:spPr>
        <p:txBody>
          <a:bodyPr>
            <a:spAutoFit/>
          </a:bodyPr>
          <a:lstStyle/>
          <a:p>
            <a:pPr algn="ctr"/>
            <a:r>
              <a:rPr lang="en-US" sz="2000" b="1"/>
              <a:t>Mechanical Snap-Action Thermostat Combo Valve</a:t>
            </a:r>
          </a:p>
        </p:txBody>
      </p:sp>
      <p:sp>
        <p:nvSpPr>
          <p:cNvPr id="12" name="TextBox 11"/>
          <p:cNvSpPr txBox="1">
            <a:spLocks noChangeArrowheads="1"/>
          </p:cNvSpPr>
          <p:nvPr/>
        </p:nvSpPr>
        <p:spPr bwMode="auto">
          <a:xfrm>
            <a:off x="96786" y="5494356"/>
            <a:ext cx="3176588" cy="1016000"/>
          </a:xfrm>
          <a:prstGeom prst="rect">
            <a:avLst/>
          </a:prstGeom>
          <a:noFill/>
          <a:ln w="9525">
            <a:noFill/>
            <a:miter lim="800000"/>
            <a:headEnd/>
            <a:tailEnd/>
          </a:ln>
        </p:spPr>
        <p:txBody>
          <a:bodyPr>
            <a:spAutoFit/>
          </a:bodyPr>
          <a:lstStyle/>
          <a:p>
            <a:pPr algn="ctr"/>
            <a:r>
              <a:rPr lang="en-US" sz="2000" b="1" dirty="0"/>
              <a:t>Electrical Snap-Action Thermostat + Solenoid Valve</a:t>
            </a:r>
          </a:p>
        </p:txBody>
      </p:sp>
      <p:sp>
        <p:nvSpPr>
          <p:cNvPr id="13" name="TextBox 12"/>
          <p:cNvSpPr txBox="1">
            <a:spLocks noChangeArrowheads="1"/>
          </p:cNvSpPr>
          <p:nvPr/>
        </p:nvSpPr>
        <p:spPr bwMode="auto">
          <a:xfrm>
            <a:off x="6835775" y="4697413"/>
            <a:ext cx="2308225" cy="1323975"/>
          </a:xfrm>
          <a:prstGeom prst="rect">
            <a:avLst/>
          </a:prstGeom>
          <a:noFill/>
          <a:ln w="9525">
            <a:noFill/>
            <a:miter lim="800000"/>
            <a:headEnd/>
            <a:tailEnd/>
          </a:ln>
        </p:spPr>
        <p:txBody>
          <a:bodyPr>
            <a:spAutoFit/>
          </a:bodyPr>
          <a:lstStyle/>
          <a:p>
            <a:pPr algn="ctr"/>
            <a:r>
              <a:rPr lang="en-US" sz="2000" b="1"/>
              <a:t>Solid State Temperature Controller with Probe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GRIDDLE\LITERATURE\PICTURES\Embedded tstat construction 1 - labeled.png"/>
          <p:cNvPicPr/>
          <p:nvPr/>
        </p:nvPicPr>
        <p:blipFill>
          <a:blip r:embed="rId2" cstate="screen"/>
          <a:srcRect/>
          <a:stretch>
            <a:fillRect/>
          </a:stretch>
        </p:blipFill>
        <p:spPr bwMode="auto">
          <a:xfrm>
            <a:off x="3275861" y="1033806"/>
            <a:ext cx="5750344" cy="3442010"/>
          </a:xfrm>
          <a:prstGeom prst="rect">
            <a:avLst/>
          </a:prstGeom>
          <a:noFill/>
          <a:ln w="9525">
            <a:noFill/>
            <a:miter lim="800000"/>
            <a:headEnd/>
            <a:tailEnd/>
          </a:ln>
        </p:spPr>
      </p:pic>
      <p:sp>
        <p:nvSpPr>
          <p:cNvPr id="3" name="TextBox 2"/>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latin typeface="+mn-lt"/>
              </a:rPr>
              <a:t>Embedded vs. Bottom Thermostat</a:t>
            </a:r>
            <a:endParaRPr lang="en-US" sz="4400" b="1" dirty="0">
              <a:solidFill>
                <a:schemeClr val="bg1"/>
              </a:solidFill>
              <a:latin typeface="+mn-lt"/>
            </a:endParaRPr>
          </a:p>
        </p:txBody>
      </p:sp>
      <p:pic>
        <p:nvPicPr>
          <p:cNvPr id="4" name="Picture 3" descr="V:\GRIDDLE\LITERATURE\PICTURES\Bottom mounted tstat .75-in - labeled.png"/>
          <p:cNvPicPr>
            <a:picLocks noChangeAspect="1"/>
          </p:cNvPicPr>
          <p:nvPr/>
        </p:nvPicPr>
        <p:blipFill>
          <a:blip r:embed="rId3" cstate="screen"/>
          <a:srcRect/>
          <a:stretch>
            <a:fillRect/>
          </a:stretch>
        </p:blipFill>
        <p:spPr bwMode="auto">
          <a:xfrm>
            <a:off x="0" y="4453107"/>
            <a:ext cx="4636773" cy="1934852"/>
          </a:xfrm>
          <a:prstGeom prst="rect">
            <a:avLst/>
          </a:prstGeom>
          <a:noFill/>
          <a:ln w="9525">
            <a:noFill/>
            <a:miter lim="800000"/>
            <a:headEnd/>
            <a:tailEnd/>
          </a:ln>
        </p:spPr>
      </p:pic>
      <p:sp>
        <p:nvSpPr>
          <p:cNvPr id="5" name="TextBox 4"/>
          <p:cNvSpPr txBox="1"/>
          <p:nvPr/>
        </p:nvSpPr>
        <p:spPr>
          <a:xfrm>
            <a:off x="4788568" y="4969043"/>
            <a:ext cx="4237638" cy="923330"/>
          </a:xfrm>
          <a:prstGeom prst="rect">
            <a:avLst/>
          </a:prstGeom>
          <a:noFill/>
        </p:spPr>
        <p:txBody>
          <a:bodyPr wrap="square" rtlCol="0">
            <a:spAutoFit/>
          </a:bodyPr>
          <a:lstStyle/>
          <a:p>
            <a:r>
              <a:rPr lang="en-US" dirty="0" smtClean="0"/>
              <a:t>Surface mounted thermostats are not as sensitive to temperature change as the embedded design.</a:t>
            </a:r>
            <a:endParaRPr lang="en-US" dirty="0"/>
          </a:p>
        </p:txBody>
      </p:sp>
      <p:sp>
        <p:nvSpPr>
          <p:cNvPr id="6" name="TextBox 5"/>
          <p:cNvSpPr txBox="1"/>
          <p:nvPr/>
        </p:nvSpPr>
        <p:spPr>
          <a:xfrm>
            <a:off x="144967" y="1984917"/>
            <a:ext cx="3325804" cy="1754326"/>
          </a:xfrm>
          <a:prstGeom prst="rect">
            <a:avLst/>
          </a:prstGeom>
          <a:noFill/>
        </p:spPr>
        <p:txBody>
          <a:bodyPr wrap="square" rtlCol="0">
            <a:spAutoFit/>
          </a:bodyPr>
          <a:lstStyle/>
          <a:p>
            <a:r>
              <a:rPr lang="en-US" dirty="0" smtClean="0"/>
              <a:t>Embedded thermostat design offers the most sensitive thermostat response to insure the fastest recovery and tightest griddle temperature control.</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3999" cy="769441"/>
          </a:xfrm>
          <a:prstGeom prst="rect">
            <a:avLst/>
          </a:prstGeom>
          <a:noFill/>
        </p:spPr>
        <p:txBody>
          <a:bodyPr wrap="square" rtlCol="0">
            <a:spAutoFit/>
          </a:bodyPr>
          <a:lstStyle/>
          <a:p>
            <a:pPr algn="ctr"/>
            <a:r>
              <a:rPr lang="en-US" sz="4400" b="1" dirty="0" smtClean="0">
                <a:solidFill>
                  <a:schemeClr val="bg1"/>
                </a:solidFill>
                <a:latin typeface="+mj-lt"/>
              </a:rPr>
              <a:t>Modulating Thermostatic Controls</a:t>
            </a:r>
          </a:p>
        </p:txBody>
      </p:sp>
      <p:sp>
        <p:nvSpPr>
          <p:cNvPr id="4" name="TextBox 3"/>
          <p:cNvSpPr txBox="1"/>
          <p:nvPr/>
        </p:nvSpPr>
        <p:spPr>
          <a:xfrm>
            <a:off x="153926" y="1058778"/>
            <a:ext cx="8872659" cy="5509200"/>
          </a:xfrm>
          <a:prstGeom prst="rect">
            <a:avLst/>
          </a:prstGeom>
          <a:noFill/>
        </p:spPr>
        <p:txBody>
          <a:bodyPr wrap="square" rtlCol="0">
            <a:spAutoFit/>
          </a:bodyPr>
          <a:lstStyle/>
          <a:p>
            <a:r>
              <a:rPr lang="en-US" sz="1600" b="1" dirty="0" smtClean="0"/>
              <a:t>(aka – Throttling Thermostat)</a:t>
            </a:r>
          </a:p>
          <a:p>
            <a:r>
              <a:rPr lang="en-US" sz="2800" b="1" dirty="0" smtClean="0"/>
              <a:t>Competitor’s griddle positioned as “</a:t>
            </a:r>
            <a:r>
              <a:rPr lang="en-US" sz="2800" b="1" i="1" dirty="0" smtClean="0"/>
              <a:t>the same as</a:t>
            </a:r>
            <a:r>
              <a:rPr lang="en-US" sz="2800" b="1" dirty="0" smtClean="0"/>
              <a:t>”</a:t>
            </a:r>
          </a:p>
          <a:p>
            <a:pPr>
              <a:buFont typeface="Arial" pitchFamily="34" charset="0"/>
              <a:buChar char="•"/>
            </a:pPr>
            <a:r>
              <a:rPr lang="en-US" sz="2800" dirty="0" smtClean="0"/>
              <a:t> American Range 	ARTG Series</a:t>
            </a:r>
          </a:p>
          <a:p>
            <a:pPr>
              <a:buFont typeface="Arial" pitchFamily="34" charset="0"/>
              <a:buChar char="•"/>
            </a:pPr>
            <a:r>
              <a:rPr lang="en-US" sz="2800" dirty="0" smtClean="0"/>
              <a:t> Garland Range 		CGTT Series</a:t>
            </a:r>
          </a:p>
          <a:p>
            <a:pPr>
              <a:buFont typeface="Arial" pitchFamily="34" charset="0"/>
              <a:buChar char="•"/>
            </a:pPr>
            <a:r>
              <a:rPr lang="en-US" sz="2800" dirty="0" smtClean="0"/>
              <a:t> Imperial Range 		ITG Series</a:t>
            </a:r>
          </a:p>
          <a:p>
            <a:pPr>
              <a:buFont typeface="Arial" pitchFamily="34" charset="0"/>
              <a:buChar char="•"/>
            </a:pPr>
            <a:r>
              <a:rPr lang="en-US" sz="2800" dirty="0" smtClean="0"/>
              <a:t> Jade Range 			JGT Series</a:t>
            </a:r>
          </a:p>
          <a:p>
            <a:pPr>
              <a:buFont typeface="Arial" pitchFamily="34" charset="0"/>
              <a:buChar char="•"/>
            </a:pPr>
            <a:r>
              <a:rPr lang="en-US" sz="2800" dirty="0" smtClean="0"/>
              <a:t> Royal Range 		RST and RSTG Series </a:t>
            </a:r>
          </a:p>
          <a:p>
            <a:pPr>
              <a:buFont typeface="Arial" pitchFamily="34" charset="0"/>
              <a:buChar char="•"/>
            </a:pPr>
            <a:r>
              <a:rPr lang="en-US" sz="2800" dirty="0" smtClean="0"/>
              <a:t> Star Mfg. 				“</a:t>
            </a:r>
            <a:r>
              <a:rPr lang="en-US" sz="2800" dirty="0" err="1" smtClean="0"/>
              <a:t>UltraMax</a:t>
            </a:r>
            <a:r>
              <a:rPr lang="en-US" sz="2800" dirty="0" smtClean="0"/>
              <a:t>” – 800T Series											“</a:t>
            </a:r>
            <a:r>
              <a:rPr lang="en-US" sz="2800" dirty="0" err="1" smtClean="0"/>
              <a:t>StarMax</a:t>
            </a:r>
            <a:r>
              <a:rPr lang="en-US" sz="2800" dirty="0" smtClean="0"/>
              <a:t>”- 600TD Series</a:t>
            </a:r>
          </a:p>
          <a:p>
            <a:r>
              <a:rPr lang="en-US" sz="2800" dirty="0" smtClean="0"/>
              <a:t>This control is:</a:t>
            </a:r>
          </a:p>
          <a:p>
            <a:pPr lvl="1">
              <a:buFont typeface="Arial" pitchFamily="34" charset="0"/>
              <a:buChar char="•"/>
            </a:pPr>
            <a:r>
              <a:rPr lang="en-US" sz="2800" dirty="0" smtClean="0"/>
              <a:t> Cheaper</a:t>
            </a:r>
          </a:p>
          <a:p>
            <a:pPr lvl="1">
              <a:buFont typeface="Arial" pitchFamily="34" charset="0"/>
              <a:buChar char="•"/>
            </a:pPr>
            <a:r>
              <a:rPr lang="en-US" sz="2800" dirty="0" smtClean="0"/>
              <a:t> Offers far less control (than Snap Action)</a:t>
            </a:r>
          </a:p>
          <a:p>
            <a:pPr lvl="1">
              <a:buFont typeface="Arial" pitchFamily="34" charset="0"/>
              <a:buChar char="•"/>
            </a:pPr>
            <a:r>
              <a:rPr lang="en-US" sz="2800" dirty="0" smtClean="0"/>
              <a:t> Cannot be calibrated effectively</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5"/>
          <p:cNvSpPr txBox="1">
            <a:spLocks noChangeArrowheads="1"/>
          </p:cNvSpPr>
          <p:nvPr/>
        </p:nvSpPr>
        <p:spPr bwMode="auto">
          <a:xfrm>
            <a:off x="0" y="-81504"/>
            <a:ext cx="9144000" cy="1200329"/>
          </a:xfrm>
          <a:prstGeom prst="rect">
            <a:avLst/>
          </a:prstGeom>
          <a:noFill/>
          <a:ln w="9525" algn="ctr">
            <a:noFill/>
            <a:miter lim="800000"/>
            <a:headEnd/>
            <a:tailEnd/>
          </a:ln>
        </p:spPr>
        <p:txBody>
          <a:bodyPr lIns="0" rIns="0">
            <a:spAutoFit/>
          </a:bodyPr>
          <a:lstStyle/>
          <a:p>
            <a:pPr algn="ctr"/>
            <a:r>
              <a:rPr lang="en-US" sz="4400" b="1" dirty="0" smtClean="0">
                <a:solidFill>
                  <a:schemeClr val="bg1"/>
                </a:solidFill>
                <a:latin typeface="+mj-lt"/>
              </a:rPr>
              <a:t>KNOW WHAT </a:t>
            </a:r>
            <a:r>
              <a:rPr lang="en-US" sz="4400" b="1" u="sng" dirty="0" smtClean="0">
                <a:solidFill>
                  <a:schemeClr val="bg1"/>
                </a:solidFill>
                <a:latin typeface="+mj-lt"/>
              </a:rPr>
              <a:t>THEY</a:t>
            </a:r>
            <a:r>
              <a:rPr lang="en-US" sz="4400" b="1" dirty="0" smtClean="0">
                <a:solidFill>
                  <a:schemeClr val="bg1"/>
                </a:solidFill>
                <a:latin typeface="+mj-lt"/>
              </a:rPr>
              <a:t> SAY… </a:t>
            </a:r>
          </a:p>
          <a:p>
            <a:pPr algn="ctr"/>
            <a:r>
              <a:rPr lang="en-US" sz="2800" b="1" dirty="0" smtClean="0">
                <a:solidFill>
                  <a:schemeClr val="bg1"/>
                </a:solidFill>
                <a:latin typeface="+mj-lt"/>
              </a:rPr>
              <a:t>UNDERSTAND WHAT THEY </a:t>
            </a:r>
            <a:r>
              <a:rPr lang="en-US" sz="2800" b="1" u="sng" dirty="0" smtClean="0">
                <a:solidFill>
                  <a:schemeClr val="bg1"/>
                </a:solidFill>
                <a:latin typeface="+mj-lt"/>
              </a:rPr>
              <a:t>MEAN</a:t>
            </a:r>
            <a:r>
              <a:rPr lang="en-US" sz="2800" b="1" dirty="0" smtClean="0">
                <a:solidFill>
                  <a:schemeClr val="bg1"/>
                </a:solidFill>
                <a:latin typeface="+mj-lt"/>
              </a:rPr>
              <a:t>!</a:t>
            </a:r>
            <a:endParaRPr lang="en-US" sz="2800" b="1" dirty="0">
              <a:solidFill>
                <a:schemeClr val="bg1"/>
              </a:solidFill>
              <a:latin typeface="+mj-lt"/>
            </a:endParaRPr>
          </a:p>
        </p:txBody>
      </p:sp>
      <p:grpSp>
        <p:nvGrpSpPr>
          <p:cNvPr id="2" name="Group 34"/>
          <p:cNvGrpSpPr/>
          <p:nvPr/>
        </p:nvGrpSpPr>
        <p:grpSpPr>
          <a:xfrm>
            <a:off x="568271" y="4697672"/>
            <a:ext cx="7501361" cy="632156"/>
            <a:chOff x="568271" y="4697672"/>
            <a:chExt cx="7501361" cy="632156"/>
          </a:xfrm>
        </p:grpSpPr>
        <p:pic>
          <p:nvPicPr>
            <p:cNvPr id="115726" name="Picture 14"/>
            <p:cNvPicPr>
              <a:picLocks noChangeAspect="1" noChangeArrowheads="1"/>
            </p:cNvPicPr>
            <p:nvPr/>
          </p:nvPicPr>
          <p:blipFill>
            <a:blip r:embed="rId3" cstate="print"/>
            <a:srcRect/>
            <a:stretch>
              <a:fillRect/>
            </a:stretch>
          </p:blipFill>
          <p:spPr bwMode="auto">
            <a:xfrm>
              <a:off x="2859834" y="4697672"/>
              <a:ext cx="5209798" cy="632156"/>
            </a:xfrm>
            <a:prstGeom prst="rect">
              <a:avLst/>
            </a:prstGeom>
            <a:solidFill>
              <a:srgbClr val="FFFFFF">
                <a:shade val="85000"/>
              </a:srgbClr>
            </a:solidFill>
            <a:ln w="88900" cap="sq">
              <a:solidFill>
                <a:srgbClr val="FF0000"/>
              </a:solidFill>
              <a:miter lim="800000"/>
            </a:ln>
            <a:effectLst/>
          </p:spPr>
        </p:pic>
        <p:pic>
          <p:nvPicPr>
            <p:cNvPr id="115727" name="Picture 15" descr="V:\Archive Files\Chris Yungbluth's Folder\Presentations\reference files\Vulcan.jpg"/>
            <p:cNvPicPr>
              <a:picLocks noChangeAspect="1" noChangeArrowheads="1"/>
            </p:cNvPicPr>
            <p:nvPr/>
          </p:nvPicPr>
          <p:blipFill>
            <a:blip r:embed="rId4" cstate="screen"/>
            <a:srcRect/>
            <a:stretch>
              <a:fillRect/>
            </a:stretch>
          </p:blipFill>
          <p:spPr bwMode="auto">
            <a:xfrm>
              <a:off x="568271" y="4805960"/>
              <a:ext cx="2169554" cy="491514"/>
            </a:xfrm>
            <a:prstGeom prst="rect">
              <a:avLst/>
            </a:prstGeom>
            <a:noFill/>
          </p:spPr>
        </p:pic>
        <p:cxnSp>
          <p:nvCxnSpPr>
            <p:cNvPr id="19" name="Straight Connector 18"/>
            <p:cNvCxnSpPr/>
            <p:nvPr/>
          </p:nvCxnSpPr>
          <p:spPr>
            <a:xfrm>
              <a:off x="3693695" y="5005136"/>
              <a:ext cx="926431"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04350" y="5003548"/>
              <a:ext cx="926431"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1" name="Content Placeholder 2"/>
          <p:cNvSpPr txBox="1">
            <a:spLocks/>
          </p:cNvSpPr>
          <p:nvPr/>
        </p:nvSpPr>
        <p:spPr>
          <a:xfrm>
            <a:off x="516069" y="5727032"/>
            <a:ext cx="7015699" cy="776981"/>
          </a:xfrm>
          <a:prstGeom prst="rect">
            <a:avLst/>
          </a:prstGeom>
        </p:spPr>
        <p:txBody>
          <a:bodyPr/>
          <a:lstStyle/>
          <a:p>
            <a:pPr marL="342900" marR="0" lvl="0" indent="-342900" algn="ctr" defTabSz="457200" rtl="0" eaLnBrk="0" fontAlgn="base" latinLnBrk="0" hangingPunct="0">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smtClean="0">
                <a:ln>
                  <a:noFill/>
                </a:ln>
                <a:solidFill>
                  <a:schemeClr val="tx1"/>
                </a:solidFill>
                <a:effectLst/>
                <a:uLnTx/>
                <a:uFillTx/>
                <a:latin typeface="+mn-lt"/>
                <a:ea typeface="Geneva" charset="-128"/>
                <a:cs typeface="Geneva"/>
              </a:rPr>
              <a:t>Check the Spec</a:t>
            </a:r>
            <a:r>
              <a:rPr kumimoji="0" lang="en-US" sz="2400" b="1" i="0" u="none" strike="noStrike" kern="1200" cap="none" spc="0" normalizeH="0" noProof="0" dirty="0" smtClean="0">
                <a:ln>
                  <a:noFill/>
                </a:ln>
                <a:solidFill>
                  <a:schemeClr val="tx1"/>
                </a:solidFill>
                <a:effectLst/>
                <a:uLnTx/>
                <a:uFillTx/>
                <a:latin typeface="+mn-lt"/>
                <a:ea typeface="Geneva" charset="-128"/>
                <a:cs typeface="Geneva"/>
              </a:rPr>
              <a:t> Sheets for what they say, and what they DON’T say, about the product.</a:t>
            </a:r>
            <a:endParaRPr kumimoji="0" lang="en-US" sz="2400" b="1" i="0" u="none" strike="noStrike" kern="1200" cap="none" spc="0" normalizeH="0" baseline="0" noProof="0" dirty="0">
              <a:ln>
                <a:noFill/>
              </a:ln>
              <a:solidFill>
                <a:schemeClr val="tx1"/>
              </a:solidFill>
              <a:effectLst/>
              <a:uLnTx/>
              <a:uFillTx/>
              <a:latin typeface="+mn-lt"/>
              <a:ea typeface="Geneva" charset="-128"/>
              <a:cs typeface="Geneva"/>
            </a:endParaRPr>
          </a:p>
        </p:txBody>
      </p:sp>
      <p:grpSp>
        <p:nvGrpSpPr>
          <p:cNvPr id="3" name="Group 29"/>
          <p:cNvGrpSpPr/>
          <p:nvPr/>
        </p:nvGrpSpPr>
        <p:grpSpPr>
          <a:xfrm>
            <a:off x="546899" y="1169582"/>
            <a:ext cx="5651882" cy="840642"/>
            <a:chOff x="546899" y="1169582"/>
            <a:chExt cx="5651882" cy="840642"/>
          </a:xfrm>
        </p:grpSpPr>
        <p:grpSp>
          <p:nvGrpSpPr>
            <p:cNvPr id="4" name="Group 26"/>
            <p:cNvGrpSpPr/>
            <p:nvPr/>
          </p:nvGrpSpPr>
          <p:grpSpPr>
            <a:xfrm>
              <a:off x="546899" y="1169582"/>
              <a:ext cx="5651882" cy="840642"/>
              <a:chOff x="546899" y="1339296"/>
              <a:chExt cx="4974839" cy="670927"/>
            </a:xfrm>
          </p:grpSpPr>
          <p:pic>
            <p:nvPicPr>
              <p:cNvPr id="115715" name="Picture 3"/>
              <p:cNvPicPr>
                <a:picLocks noChangeAspect="1" noChangeArrowheads="1"/>
              </p:cNvPicPr>
              <p:nvPr/>
            </p:nvPicPr>
            <p:blipFill>
              <a:blip r:embed="rId5" cstate="print"/>
              <a:srcRect/>
              <a:stretch>
                <a:fillRect/>
              </a:stretch>
            </p:blipFill>
            <p:spPr bwMode="auto">
              <a:xfrm>
                <a:off x="2588970" y="1339296"/>
                <a:ext cx="2932768" cy="670927"/>
              </a:xfrm>
              <a:prstGeom prst="rect">
                <a:avLst/>
              </a:prstGeom>
              <a:noFill/>
              <a:ln w="9525">
                <a:noFill/>
                <a:miter lim="800000"/>
                <a:headEnd/>
                <a:tailEnd/>
              </a:ln>
              <a:effectLst/>
            </p:spPr>
          </p:pic>
          <p:pic>
            <p:nvPicPr>
              <p:cNvPr id="115718" name="Picture 6"/>
              <p:cNvPicPr>
                <a:picLocks noChangeAspect="1" noChangeArrowheads="1"/>
              </p:cNvPicPr>
              <p:nvPr/>
            </p:nvPicPr>
            <p:blipFill>
              <a:blip r:embed="rId6" cstate="screen"/>
              <a:srcRect/>
              <a:stretch>
                <a:fillRect/>
              </a:stretch>
            </p:blipFill>
            <p:spPr bwMode="auto">
              <a:xfrm>
                <a:off x="546899" y="1339296"/>
                <a:ext cx="1645767" cy="453183"/>
              </a:xfrm>
              <a:prstGeom prst="rect">
                <a:avLst/>
              </a:prstGeom>
              <a:noFill/>
              <a:ln w="9525">
                <a:noFill/>
                <a:miter lim="800000"/>
                <a:headEnd/>
                <a:tailEnd/>
              </a:ln>
              <a:effectLst/>
            </p:spPr>
          </p:pic>
        </p:grpSp>
        <p:cxnSp>
          <p:nvCxnSpPr>
            <p:cNvPr id="22" name="Straight Connector 21"/>
            <p:cNvCxnSpPr/>
            <p:nvPr/>
          </p:nvCxnSpPr>
          <p:spPr>
            <a:xfrm>
              <a:off x="3080084" y="1467853"/>
              <a:ext cx="162426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5" name="Group 30"/>
          <p:cNvGrpSpPr/>
          <p:nvPr/>
        </p:nvGrpSpPr>
        <p:grpSpPr>
          <a:xfrm>
            <a:off x="229054" y="2190311"/>
            <a:ext cx="7542867" cy="551494"/>
            <a:chOff x="229054" y="2190311"/>
            <a:chExt cx="7542867" cy="551494"/>
          </a:xfrm>
        </p:grpSpPr>
        <p:grpSp>
          <p:nvGrpSpPr>
            <p:cNvPr id="6" name="Group 25"/>
            <p:cNvGrpSpPr/>
            <p:nvPr/>
          </p:nvGrpSpPr>
          <p:grpSpPr>
            <a:xfrm>
              <a:off x="229054" y="2190311"/>
              <a:ext cx="7542867" cy="551494"/>
              <a:chOff x="229054" y="2270071"/>
              <a:chExt cx="6766257" cy="386670"/>
            </a:xfrm>
          </p:grpSpPr>
          <p:pic>
            <p:nvPicPr>
              <p:cNvPr id="115714" name="Picture 2"/>
              <p:cNvPicPr>
                <a:picLocks noChangeAspect="1" noChangeArrowheads="1"/>
              </p:cNvPicPr>
              <p:nvPr/>
            </p:nvPicPr>
            <p:blipFill>
              <a:blip r:embed="rId7" cstate="screen"/>
              <a:srcRect/>
              <a:stretch>
                <a:fillRect/>
              </a:stretch>
            </p:blipFill>
            <p:spPr bwMode="auto">
              <a:xfrm>
                <a:off x="2588970" y="2270071"/>
                <a:ext cx="4406341" cy="386670"/>
              </a:xfrm>
              <a:prstGeom prst="rect">
                <a:avLst/>
              </a:prstGeom>
              <a:noFill/>
              <a:ln w="9525">
                <a:noFill/>
                <a:miter lim="800000"/>
                <a:headEnd/>
                <a:tailEnd/>
              </a:ln>
              <a:effectLst/>
            </p:spPr>
          </p:pic>
          <p:pic>
            <p:nvPicPr>
              <p:cNvPr id="115717" name="Picture 5" descr="V:\GRIDDLE\LITERATURE\PICTURES\American Range Logo.jpg"/>
              <p:cNvPicPr>
                <a:picLocks noChangeAspect="1" noChangeArrowheads="1"/>
              </p:cNvPicPr>
              <p:nvPr/>
            </p:nvPicPr>
            <p:blipFill>
              <a:blip r:embed="rId8" cstate="screen"/>
              <a:srcRect/>
              <a:stretch>
                <a:fillRect/>
              </a:stretch>
            </p:blipFill>
            <p:spPr bwMode="auto">
              <a:xfrm>
                <a:off x="229054" y="2270071"/>
                <a:ext cx="2176177" cy="386670"/>
              </a:xfrm>
              <a:prstGeom prst="rect">
                <a:avLst/>
              </a:prstGeom>
              <a:noFill/>
            </p:spPr>
          </p:pic>
        </p:grpSp>
        <p:cxnSp>
          <p:nvCxnSpPr>
            <p:cNvPr id="25" name="Straight Connector 24"/>
            <p:cNvCxnSpPr/>
            <p:nvPr/>
          </p:nvCxnSpPr>
          <p:spPr>
            <a:xfrm>
              <a:off x="4231105" y="2464886"/>
              <a:ext cx="162426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7" name="Group 31"/>
          <p:cNvGrpSpPr/>
          <p:nvPr/>
        </p:nvGrpSpPr>
        <p:grpSpPr>
          <a:xfrm>
            <a:off x="695754" y="2999338"/>
            <a:ext cx="7225022" cy="564123"/>
            <a:chOff x="695754" y="2999338"/>
            <a:chExt cx="7225022" cy="564123"/>
          </a:xfrm>
        </p:grpSpPr>
        <p:grpSp>
          <p:nvGrpSpPr>
            <p:cNvPr id="8" name="Group 23"/>
            <p:cNvGrpSpPr/>
            <p:nvPr/>
          </p:nvGrpSpPr>
          <p:grpSpPr>
            <a:xfrm>
              <a:off x="695754" y="2999338"/>
              <a:ext cx="7225022" cy="564123"/>
              <a:chOff x="371253" y="2951428"/>
              <a:chExt cx="6624058" cy="471539"/>
            </a:xfrm>
          </p:grpSpPr>
          <p:pic>
            <p:nvPicPr>
              <p:cNvPr id="115723" name="Picture 11"/>
              <p:cNvPicPr>
                <a:picLocks noChangeAspect="1" noChangeArrowheads="1"/>
              </p:cNvPicPr>
              <p:nvPr/>
            </p:nvPicPr>
            <p:blipFill>
              <a:blip r:embed="rId9" cstate="screen"/>
              <a:srcRect/>
              <a:stretch>
                <a:fillRect/>
              </a:stretch>
            </p:blipFill>
            <p:spPr bwMode="auto">
              <a:xfrm>
                <a:off x="2423311" y="2951428"/>
                <a:ext cx="4572000" cy="471539"/>
              </a:xfrm>
              <a:prstGeom prst="rect">
                <a:avLst/>
              </a:prstGeom>
              <a:noFill/>
              <a:ln w="9525">
                <a:noFill/>
                <a:miter lim="800000"/>
                <a:headEnd/>
                <a:tailEnd/>
              </a:ln>
              <a:effectLst/>
            </p:spPr>
          </p:pic>
          <p:pic>
            <p:nvPicPr>
              <p:cNvPr id="115724" name="Picture 12"/>
              <p:cNvPicPr>
                <a:picLocks noChangeAspect="1" noChangeArrowheads="1"/>
              </p:cNvPicPr>
              <p:nvPr/>
            </p:nvPicPr>
            <p:blipFill>
              <a:blip r:embed="rId10" cstate="screen"/>
              <a:srcRect/>
              <a:stretch>
                <a:fillRect/>
              </a:stretch>
            </p:blipFill>
            <p:spPr bwMode="auto">
              <a:xfrm>
                <a:off x="371253" y="2951428"/>
                <a:ext cx="1872215" cy="403956"/>
              </a:xfrm>
              <a:prstGeom prst="rect">
                <a:avLst/>
              </a:prstGeom>
              <a:noFill/>
              <a:ln w="9525">
                <a:noFill/>
                <a:miter lim="800000"/>
                <a:headEnd/>
                <a:tailEnd/>
              </a:ln>
              <a:effectLst/>
            </p:spPr>
          </p:pic>
        </p:grpSp>
        <p:cxnSp>
          <p:nvCxnSpPr>
            <p:cNvPr id="26" name="Straight Connector 25"/>
            <p:cNvCxnSpPr/>
            <p:nvPr/>
          </p:nvCxnSpPr>
          <p:spPr>
            <a:xfrm>
              <a:off x="3334748" y="3296653"/>
              <a:ext cx="8963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9" name="Group 32"/>
          <p:cNvGrpSpPr/>
          <p:nvPr/>
        </p:nvGrpSpPr>
        <p:grpSpPr>
          <a:xfrm>
            <a:off x="844610" y="3482608"/>
            <a:ext cx="7225022" cy="1077595"/>
            <a:chOff x="844610" y="3482608"/>
            <a:chExt cx="7225022" cy="1077595"/>
          </a:xfrm>
        </p:grpSpPr>
        <p:grpSp>
          <p:nvGrpSpPr>
            <p:cNvPr id="10" name="Group 22"/>
            <p:cNvGrpSpPr/>
            <p:nvPr/>
          </p:nvGrpSpPr>
          <p:grpSpPr>
            <a:xfrm>
              <a:off x="844610" y="3482608"/>
              <a:ext cx="7225022" cy="1077595"/>
              <a:chOff x="143341" y="3326484"/>
              <a:chExt cx="6344772" cy="813288"/>
            </a:xfrm>
          </p:grpSpPr>
          <p:pic>
            <p:nvPicPr>
              <p:cNvPr id="32769" name="Picture 1"/>
              <p:cNvPicPr>
                <a:picLocks noChangeAspect="1" noChangeArrowheads="1"/>
              </p:cNvPicPr>
              <p:nvPr/>
            </p:nvPicPr>
            <p:blipFill>
              <a:blip r:embed="rId11" cstate="screen"/>
              <a:srcRect/>
              <a:stretch>
                <a:fillRect/>
              </a:stretch>
            </p:blipFill>
            <p:spPr bwMode="auto">
              <a:xfrm>
                <a:off x="1916113" y="3606485"/>
                <a:ext cx="4572000" cy="393784"/>
              </a:xfrm>
              <a:prstGeom prst="rect">
                <a:avLst/>
              </a:prstGeom>
              <a:noFill/>
              <a:ln w="9525">
                <a:noFill/>
                <a:miter lim="800000"/>
                <a:headEnd/>
                <a:tailEnd/>
              </a:ln>
              <a:effectLst/>
            </p:spPr>
          </p:pic>
          <p:pic>
            <p:nvPicPr>
              <p:cNvPr id="32771" name="Picture 3" descr="http://www.jaderange.com/images/jadepic/jadelogo.gif"/>
              <p:cNvPicPr>
                <a:picLocks noChangeAspect="1" noChangeArrowheads="1"/>
              </p:cNvPicPr>
              <p:nvPr/>
            </p:nvPicPr>
            <p:blipFill>
              <a:blip r:embed="rId12" cstate="print"/>
              <a:srcRect/>
              <a:stretch>
                <a:fillRect/>
              </a:stretch>
            </p:blipFill>
            <p:spPr bwMode="auto">
              <a:xfrm>
                <a:off x="143341" y="3326484"/>
                <a:ext cx="1631925" cy="813288"/>
              </a:xfrm>
              <a:prstGeom prst="rect">
                <a:avLst/>
              </a:prstGeom>
              <a:noFill/>
            </p:spPr>
          </p:pic>
        </p:grpSp>
        <p:cxnSp>
          <p:nvCxnSpPr>
            <p:cNvPr id="28" name="Straight Connector 27"/>
            <p:cNvCxnSpPr/>
            <p:nvPr/>
          </p:nvCxnSpPr>
          <p:spPr>
            <a:xfrm>
              <a:off x="3418972" y="4089149"/>
              <a:ext cx="2211809"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2875"/>
            <a:ext cx="8825023" cy="782638"/>
          </a:xfrm>
        </p:spPr>
        <p:txBody>
          <a:bodyPr/>
          <a:lstStyle/>
          <a:p>
            <a:r>
              <a:rPr lang="en-US" b="1" dirty="0" smtClean="0"/>
              <a:t>RRG Composite Griddle</a:t>
            </a:r>
            <a:endParaRPr lang="en-US" b="1" dirty="0">
              <a:solidFill>
                <a:schemeClr val="tx1"/>
              </a:solidFill>
            </a:endParaRPr>
          </a:p>
        </p:txBody>
      </p:sp>
      <p:pic>
        <p:nvPicPr>
          <p:cNvPr id="4" name="Picture 3" descr="C:\Users\millsng\Documents\Cooking\Cinar Griddle Line Burner\steel_1_0.bmp"/>
          <p:cNvPicPr/>
          <p:nvPr/>
        </p:nvPicPr>
        <p:blipFill>
          <a:blip r:embed="rId3" cstate="email"/>
          <a:srcRect/>
          <a:stretch>
            <a:fillRect/>
          </a:stretch>
        </p:blipFill>
        <p:spPr bwMode="auto">
          <a:xfrm>
            <a:off x="611900" y="1088563"/>
            <a:ext cx="3864428" cy="3004458"/>
          </a:xfrm>
          <a:prstGeom prst="rect">
            <a:avLst/>
          </a:prstGeom>
          <a:noFill/>
          <a:ln w="9525">
            <a:noFill/>
            <a:miter lim="800000"/>
            <a:headEnd/>
            <a:tailEnd/>
          </a:ln>
        </p:spPr>
      </p:pic>
      <p:pic>
        <p:nvPicPr>
          <p:cNvPr id="6" name="Picture 5" descr="C:\Users\millsng\Documents\Cooking\Cinar Griddle Line Burner\1_16_1.bmp"/>
          <p:cNvPicPr/>
          <p:nvPr/>
        </p:nvPicPr>
        <p:blipFill>
          <a:blip r:embed="rId4" cstate="email"/>
          <a:srcRect/>
          <a:stretch>
            <a:fillRect/>
          </a:stretch>
        </p:blipFill>
        <p:spPr bwMode="auto">
          <a:xfrm>
            <a:off x="4613395" y="1088563"/>
            <a:ext cx="3918857" cy="3004458"/>
          </a:xfrm>
          <a:prstGeom prst="rect">
            <a:avLst/>
          </a:prstGeom>
          <a:noFill/>
          <a:ln w="9525">
            <a:noFill/>
            <a:miter lim="800000"/>
            <a:headEnd/>
            <a:tailEnd/>
          </a:ln>
        </p:spPr>
      </p:pic>
      <p:sp>
        <p:nvSpPr>
          <p:cNvPr id="7" name="TextBox 6"/>
          <p:cNvSpPr txBox="1"/>
          <p:nvPr/>
        </p:nvSpPr>
        <p:spPr>
          <a:xfrm>
            <a:off x="914369" y="4118218"/>
            <a:ext cx="3120150" cy="461665"/>
          </a:xfrm>
          <a:prstGeom prst="rect">
            <a:avLst/>
          </a:prstGeom>
          <a:noFill/>
        </p:spPr>
        <p:txBody>
          <a:bodyPr wrap="none" rtlCol="0">
            <a:spAutoFit/>
          </a:bodyPr>
          <a:lstStyle/>
          <a:p>
            <a:r>
              <a:rPr lang="en-US" sz="2400" b="1" dirty="0" smtClean="0">
                <a:latin typeface="+mn-lt"/>
              </a:rPr>
              <a:t>Standard 1” Steel Plate</a:t>
            </a:r>
            <a:endParaRPr lang="en-US" sz="2400" b="1" dirty="0">
              <a:latin typeface="+mn-lt"/>
            </a:endParaRPr>
          </a:p>
        </p:txBody>
      </p:sp>
      <p:sp>
        <p:nvSpPr>
          <p:cNvPr id="8" name="TextBox 7"/>
          <p:cNvSpPr txBox="1"/>
          <p:nvPr/>
        </p:nvSpPr>
        <p:spPr>
          <a:xfrm>
            <a:off x="4948501" y="4118218"/>
            <a:ext cx="3147785" cy="461665"/>
          </a:xfrm>
          <a:prstGeom prst="rect">
            <a:avLst/>
          </a:prstGeom>
          <a:noFill/>
        </p:spPr>
        <p:txBody>
          <a:bodyPr wrap="none" rtlCol="0">
            <a:spAutoFit/>
          </a:bodyPr>
          <a:lstStyle/>
          <a:p>
            <a:r>
              <a:rPr lang="en-US" sz="2400" b="1" dirty="0" smtClean="0">
                <a:latin typeface="+mn-lt"/>
              </a:rPr>
              <a:t>18mm Composite Plate</a:t>
            </a:r>
            <a:endParaRPr lang="en-US" sz="2400" b="1" dirty="0">
              <a:latin typeface="+mn-lt"/>
            </a:endParaRPr>
          </a:p>
        </p:txBody>
      </p:sp>
      <p:grpSp>
        <p:nvGrpSpPr>
          <p:cNvPr id="3" name="Group 24"/>
          <p:cNvGrpSpPr/>
          <p:nvPr/>
        </p:nvGrpSpPr>
        <p:grpSpPr>
          <a:xfrm>
            <a:off x="110427" y="4579883"/>
            <a:ext cx="6705044" cy="2082743"/>
            <a:chOff x="110427" y="4494641"/>
            <a:chExt cx="6705044" cy="2082743"/>
          </a:xfrm>
        </p:grpSpPr>
        <p:pic>
          <p:nvPicPr>
            <p:cNvPr id="14" name="Picture 2" descr="C:\Users\cyungbluth\Desktop\Sales Data\RRG\Composite Plate.png"/>
            <p:cNvPicPr>
              <a:picLocks noChangeAspect="1" noChangeArrowheads="1"/>
            </p:cNvPicPr>
            <p:nvPr/>
          </p:nvPicPr>
          <p:blipFill>
            <a:blip r:embed="rId5" cstate="email"/>
            <a:srcRect/>
            <a:stretch>
              <a:fillRect/>
            </a:stretch>
          </p:blipFill>
          <p:spPr bwMode="auto">
            <a:xfrm>
              <a:off x="110427" y="4494641"/>
              <a:ext cx="6705044" cy="2082743"/>
            </a:xfrm>
            <a:prstGeom prst="rect">
              <a:avLst/>
            </a:prstGeom>
            <a:noFill/>
          </p:spPr>
        </p:pic>
        <p:sp>
          <p:nvSpPr>
            <p:cNvPr id="12" name="TextBox 11"/>
            <p:cNvSpPr txBox="1"/>
            <p:nvPr/>
          </p:nvSpPr>
          <p:spPr>
            <a:xfrm>
              <a:off x="488817" y="5159229"/>
              <a:ext cx="4594333" cy="1200329"/>
            </a:xfrm>
            <a:prstGeom prst="rect">
              <a:avLst/>
            </a:prstGeom>
            <a:noFill/>
          </p:spPr>
          <p:txBody>
            <a:bodyPr wrap="square" rtlCol="0">
              <a:spAutoFit/>
            </a:bodyPr>
            <a:lstStyle/>
            <a:p>
              <a:r>
                <a:rPr lang="en-US" sz="2400" b="1" u="sng" dirty="0" smtClean="0"/>
                <a:t>ALUMINUM</a:t>
              </a:r>
            </a:p>
            <a:p>
              <a:r>
                <a:rPr lang="en-US" sz="2400" b="1" dirty="0" smtClean="0"/>
                <a:t>1/3</a:t>
              </a:r>
              <a:r>
                <a:rPr lang="en-US" sz="2400" b="1" baseline="30000" dirty="0" smtClean="0"/>
                <a:t>rd</a:t>
              </a:r>
              <a:r>
                <a:rPr lang="en-US" sz="2400" b="1" dirty="0" smtClean="0"/>
                <a:t> the Weight</a:t>
              </a:r>
            </a:p>
            <a:p>
              <a:r>
                <a:rPr lang="en-US" sz="2400" b="1" dirty="0" smtClean="0"/>
                <a:t>5X the Heat Transfer Rate</a:t>
              </a:r>
              <a:endParaRPr lang="en-US" sz="2000" b="1" dirty="0"/>
            </a:p>
          </p:txBody>
        </p:sp>
        <p:sp>
          <p:nvSpPr>
            <p:cNvPr id="13" name="TextBox 12"/>
            <p:cNvSpPr txBox="1"/>
            <p:nvPr/>
          </p:nvSpPr>
          <p:spPr>
            <a:xfrm>
              <a:off x="4613395" y="5029202"/>
              <a:ext cx="2002491" cy="1292662"/>
            </a:xfrm>
            <a:prstGeom prst="rect">
              <a:avLst/>
            </a:prstGeom>
            <a:noFill/>
          </p:spPr>
          <p:txBody>
            <a:bodyPr wrap="square" rtlCol="0">
              <a:spAutoFit/>
            </a:bodyPr>
            <a:lstStyle/>
            <a:p>
              <a:pPr algn="ctr"/>
              <a:r>
                <a:rPr lang="en-US" sz="2400" b="1" dirty="0" smtClean="0"/>
                <a:t>304 S.S.</a:t>
              </a:r>
            </a:p>
            <a:p>
              <a:pPr algn="ctr"/>
              <a:r>
                <a:rPr lang="en-US" sz="2000" b="1" dirty="0" smtClean="0"/>
                <a:t>Low Porosity = Easy Cleaning</a:t>
              </a:r>
            </a:p>
            <a:p>
              <a:pPr algn="ctr"/>
              <a:r>
                <a:rPr lang="en-US" sz="1400" b="1" dirty="0" smtClean="0"/>
                <a:t>Compare to Chrome!</a:t>
              </a:r>
              <a:endParaRPr lang="en-US" sz="1200" b="1" dirty="0"/>
            </a:p>
          </p:txBody>
        </p:sp>
        <p:cxnSp>
          <p:nvCxnSpPr>
            <p:cNvPr id="15" name="Straight Arrow Connector 14"/>
            <p:cNvCxnSpPr/>
            <p:nvPr/>
          </p:nvCxnSpPr>
          <p:spPr>
            <a:xfrm rot="5400000" flipH="1" flipV="1">
              <a:off x="3686571" y="5687339"/>
              <a:ext cx="1577925" cy="1590"/>
            </a:xfrm>
            <a:prstGeom prst="straightConnector1">
              <a:avLst/>
            </a:prstGeom>
            <a:ln>
              <a:headEnd type="triangle" w="lg" len="lg"/>
              <a:tailEnd type="triangle" w="lg" len="lg"/>
            </a:ln>
          </p:spPr>
          <p:style>
            <a:lnRef idx="2">
              <a:schemeClr val="dk1"/>
            </a:lnRef>
            <a:fillRef idx="0">
              <a:schemeClr val="dk1"/>
            </a:fillRef>
            <a:effectRef idx="1">
              <a:schemeClr val="dk1"/>
            </a:effectRef>
            <a:fontRef idx="minor">
              <a:schemeClr val="tx1"/>
            </a:fontRef>
          </p:style>
        </p:cxnSp>
      </p:grpSp>
      <p:sp>
        <p:nvSpPr>
          <p:cNvPr id="26" name="TextBox 25"/>
          <p:cNvSpPr txBox="1"/>
          <p:nvPr/>
        </p:nvSpPr>
        <p:spPr>
          <a:xfrm>
            <a:off x="7005713" y="4984413"/>
            <a:ext cx="1679943" cy="1200329"/>
          </a:xfrm>
          <a:prstGeom prst="rect">
            <a:avLst/>
          </a:prstGeom>
          <a:noFill/>
        </p:spPr>
        <p:txBody>
          <a:bodyPr wrap="square" rtlCol="0">
            <a:spAutoFit/>
          </a:bodyPr>
          <a:lstStyle/>
          <a:p>
            <a:pPr algn="ctr"/>
            <a:r>
              <a:rPr lang="en-US" dirty="0" smtClean="0"/>
              <a:t>Vulcan has </a:t>
            </a:r>
            <a:r>
              <a:rPr lang="en-US" b="1" u="sng" dirty="0" smtClean="0"/>
              <a:t>EXCLUSIVE</a:t>
            </a:r>
            <a:r>
              <a:rPr lang="en-US" dirty="0" smtClean="0"/>
              <a:t> rights to this material.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500" fill="hold"/>
                                        <p:tgtEl>
                                          <p:spTgt spid="4"/>
                                        </p:tgtEl>
                                      </p:cBhvr>
                                      <p:by x="200000" y="20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500" fill="hold"/>
                                        <p:tgtEl>
                                          <p:spTgt spid="4"/>
                                        </p:tgtEl>
                                      </p:cBhvr>
                                      <p:by x="50000" y="50000"/>
                                    </p:animScale>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500" fill="hold"/>
                                        <p:tgtEl>
                                          <p:spTgt spid="6"/>
                                        </p:tgtEl>
                                      </p:cBhvr>
                                      <p:by x="200000" y="200000"/>
                                    </p:animScale>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500" fill="hold"/>
                                        <p:tgtEl>
                                          <p:spTgt spid="6"/>
                                        </p:tgtEl>
                                      </p:cBhvr>
                                      <p:by x="50000" y="5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What does this mean to YOU?</a:t>
            </a:r>
            <a:endParaRPr lang="en-US" dirty="0">
              <a:solidFill>
                <a:schemeClr val="tx1"/>
              </a:solidFill>
            </a:endParaRPr>
          </a:p>
        </p:txBody>
      </p:sp>
      <p:pic>
        <p:nvPicPr>
          <p:cNvPr id="121858" name="Picture 2" descr="C:\Users\cyungbluth\Desktop\Vulcan Product Videos\RRG Vids + Pics\RRG - Pancake Test 06.JPG"/>
          <p:cNvPicPr>
            <a:picLocks noChangeAspect="1" noChangeArrowheads="1"/>
          </p:cNvPicPr>
          <p:nvPr/>
        </p:nvPicPr>
        <p:blipFill>
          <a:blip r:embed="rId3" cstate="email"/>
          <a:srcRect/>
          <a:stretch>
            <a:fillRect/>
          </a:stretch>
        </p:blipFill>
        <p:spPr bwMode="auto">
          <a:xfrm>
            <a:off x="207817" y="3325091"/>
            <a:ext cx="4749201" cy="2743200"/>
          </a:xfrm>
          <a:prstGeom prst="rect">
            <a:avLst/>
          </a:prstGeom>
          <a:noFill/>
        </p:spPr>
      </p:pic>
      <p:sp>
        <p:nvSpPr>
          <p:cNvPr id="7" name="Rectangle 6"/>
          <p:cNvSpPr/>
          <p:nvPr/>
        </p:nvSpPr>
        <p:spPr>
          <a:xfrm>
            <a:off x="207816" y="6228895"/>
            <a:ext cx="7637318" cy="553998"/>
          </a:xfrm>
          <a:prstGeom prst="rect">
            <a:avLst/>
          </a:prstGeom>
        </p:spPr>
        <p:txBody>
          <a:bodyPr wrap="square">
            <a:spAutoFit/>
          </a:bodyPr>
          <a:lstStyle/>
          <a:p>
            <a:pPr algn="ctr"/>
            <a:r>
              <a:rPr lang="en-US" dirty="0" smtClean="0">
                <a:hlinkClick r:id="rId4"/>
              </a:rPr>
              <a:t>See our Griddle Pancake Test video on YouTube.com</a:t>
            </a:r>
            <a:endParaRPr lang="en-US" dirty="0" smtClean="0"/>
          </a:p>
          <a:p>
            <a:pPr algn="ctr"/>
            <a:r>
              <a:rPr lang="en-US" sz="1200" dirty="0" smtClean="0"/>
              <a:t>http://www.youtube.com/watch?v=j2uXErL1YdQ&amp;list=UUMGriCB6pUjpfCHHP_3RyvQ&amp;index=9&amp;feature=plcp</a:t>
            </a:r>
            <a:endParaRPr lang="en-US" dirty="0"/>
          </a:p>
        </p:txBody>
      </p:sp>
      <p:sp>
        <p:nvSpPr>
          <p:cNvPr id="8" name="TextBox 7"/>
          <p:cNvSpPr txBox="1"/>
          <p:nvPr/>
        </p:nvSpPr>
        <p:spPr>
          <a:xfrm>
            <a:off x="41564" y="1055407"/>
            <a:ext cx="5569527" cy="2000548"/>
          </a:xfrm>
          <a:prstGeom prst="rect">
            <a:avLst/>
          </a:prstGeom>
          <a:noFill/>
        </p:spPr>
        <p:txBody>
          <a:bodyPr wrap="square" rtlCol="0">
            <a:spAutoFit/>
          </a:bodyPr>
          <a:lstStyle/>
          <a:p>
            <a:r>
              <a:rPr lang="en-US" sz="2400" b="1" dirty="0" smtClean="0"/>
              <a:t>In a word: </a:t>
            </a:r>
            <a:r>
              <a:rPr lang="en-US" sz="2800" b="1" i="1" u="sng" dirty="0" smtClean="0"/>
              <a:t>Production</a:t>
            </a:r>
            <a:r>
              <a:rPr lang="en-US" sz="2400" b="1" dirty="0" smtClean="0"/>
              <a:t>.</a:t>
            </a:r>
          </a:p>
          <a:p>
            <a:endParaRPr lang="en-US" sz="2400" b="1" dirty="0" smtClean="0"/>
          </a:p>
          <a:p>
            <a:r>
              <a:rPr lang="en-US" sz="2400" b="1" dirty="0" smtClean="0"/>
              <a:t>You can use EVERY SQUARE INCH of this surface for cooking…front-to-back, splash-to-splash. </a:t>
            </a:r>
            <a:endParaRPr lang="en-US" sz="2400" b="1" dirty="0"/>
          </a:p>
        </p:txBody>
      </p:sp>
      <p:pic>
        <p:nvPicPr>
          <p:cNvPr id="9" name="Picture 7" descr="EnergyStar logo"/>
          <p:cNvPicPr>
            <a:picLocks noChangeAspect="1" noChangeArrowheads="1"/>
          </p:cNvPicPr>
          <p:nvPr/>
        </p:nvPicPr>
        <p:blipFill>
          <a:blip r:embed="rId5" cstate="email"/>
          <a:srcRect/>
          <a:stretch>
            <a:fillRect/>
          </a:stretch>
        </p:blipFill>
        <p:spPr bwMode="auto">
          <a:xfrm>
            <a:off x="7781181" y="1473836"/>
            <a:ext cx="1206954" cy="1234170"/>
          </a:xfrm>
          <a:prstGeom prst="rect">
            <a:avLst/>
          </a:prstGeom>
          <a:noFill/>
          <a:ln w="9525">
            <a:noFill/>
            <a:miter lim="800000"/>
            <a:headEnd/>
            <a:tailEnd/>
          </a:ln>
        </p:spPr>
      </p:pic>
      <p:sp>
        <p:nvSpPr>
          <p:cNvPr id="10" name="TextBox 9"/>
          <p:cNvSpPr txBox="1"/>
          <p:nvPr/>
        </p:nvSpPr>
        <p:spPr>
          <a:xfrm>
            <a:off x="5611092" y="1598824"/>
            <a:ext cx="2170090" cy="1015663"/>
          </a:xfrm>
          <a:prstGeom prst="rect">
            <a:avLst/>
          </a:prstGeom>
          <a:noFill/>
        </p:spPr>
        <p:txBody>
          <a:bodyPr wrap="square" rtlCol="0">
            <a:spAutoFit/>
          </a:bodyPr>
          <a:lstStyle/>
          <a:p>
            <a:pPr algn="r"/>
            <a:r>
              <a:rPr lang="en-US" sz="2000" b="1" dirty="0" smtClean="0"/>
              <a:t>Oh yeah…and we’re Energy Star rated too.</a:t>
            </a:r>
            <a:endParaRPr lang="en-US" sz="2000" b="1" dirty="0"/>
          </a:p>
        </p:txBody>
      </p:sp>
      <p:pic>
        <p:nvPicPr>
          <p:cNvPr id="121860" name="Picture 4" descr="C:\Users\cyungbluth\Desktop\Vulcan Product Videos\RRG Vids + Pics\RRG - Pancake Test 10.JPG"/>
          <p:cNvPicPr>
            <a:picLocks noChangeAspect="1" noChangeArrowheads="1"/>
          </p:cNvPicPr>
          <p:nvPr/>
        </p:nvPicPr>
        <p:blipFill>
          <a:blip r:embed="rId6" cstate="email">
            <a:lum/>
          </a:blip>
          <a:srcRect/>
          <a:stretch>
            <a:fillRect/>
          </a:stretch>
        </p:blipFill>
        <p:spPr bwMode="auto">
          <a:xfrm>
            <a:off x="5813962" y="3309127"/>
            <a:ext cx="3174173"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Right)">
                                      <p:cBhvr>
                                        <p:cTn id="7" dur="500"/>
                                        <p:tgtEl>
                                          <p:spTgt spid="10"/>
                                        </p:tgtEl>
                                      </p:cBhvr>
                                    </p:animEffect>
                                  </p:childTnLst>
                                </p:cTn>
                              </p:par>
                              <p:par>
                                <p:cTn id="8" presetID="1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721"/>
          </a:xfrm>
        </p:spPr>
        <p:txBody>
          <a:bodyPr>
            <a:normAutofit fontScale="90000"/>
          </a:bodyPr>
          <a:lstStyle/>
          <a:p>
            <a:r>
              <a:rPr lang="en-US" dirty="0" smtClean="0">
                <a:solidFill>
                  <a:schemeClr val="tx1"/>
                </a:solidFill>
              </a:rPr>
              <a:t>Cleaning under </a:t>
            </a:r>
            <a:r>
              <a:rPr lang="en-US" u="sng" dirty="0" smtClean="0">
                <a:solidFill>
                  <a:srgbClr val="FF0000"/>
                </a:solidFill>
              </a:rPr>
              <a:t>4</a:t>
            </a:r>
            <a:r>
              <a:rPr lang="en-US" dirty="0" smtClean="0">
                <a:solidFill>
                  <a:schemeClr val="tx1"/>
                </a:solidFill>
              </a:rPr>
              <a:t> minutes</a:t>
            </a:r>
            <a:endParaRPr lang="en-US" dirty="0">
              <a:solidFill>
                <a:schemeClr val="tx1"/>
              </a:solidFill>
            </a:endParaRPr>
          </a:p>
        </p:txBody>
      </p:sp>
      <p:pic>
        <p:nvPicPr>
          <p:cNvPr id="125955" name="Picture 3"/>
          <p:cNvPicPr>
            <a:picLocks noChangeAspect="1" noChangeArrowheads="1"/>
          </p:cNvPicPr>
          <p:nvPr/>
        </p:nvPicPr>
        <p:blipFill>
          <a:blip r:embed="rId5" cstate="email"/>
          <a:srcRect/>
          <a:stretch>
            <a:fillRect/>
          </a:stretch>
        </p:blipFill>
        <p:spPr bwMode="auto">
          <a:xfrm>
            <a:off x="107576" y="1102658"/>
            <a:ext cx="3886200" cy="2522497"/>
          </a:xfrm>
          <a:prstGeom prst="rect">
            <a:avLst/>
          </a:prstGeom>
          <a:ln>
            <a:noFill/>
          </a:ln>
          <a:effectLst>
            <a:outerShdw blurRad="292100" dist="139700" dir="2700000" algn="tl" rotWithShape="0">
              <a:srgbClr val="333333">
                <a:alpha val="65000"/>
              </a:srgbClr>
            </a:outerShdw>
          </a:effectLst>
        </p:spPr>
      </p:pic>
      <p:grpSp>
        <p:nvGrpSpPr>
          <p:cNvPr id="3" name="Group 13"/>
          <p:cNvGrpSpPr/>
          <p:nvPr/>
        </p:nvGrpSpPr>
        <p:grpSpPr>
          <a:xfrm>
            <a:off x="107576" y="3674364"/>
            <a:ext cx="3886200" cy="3120907"/>
            <a:chOff x="107576" y="3674364"/>
            <a:chExt cx="3886200" cy="3120907"/>
          </a:xfrm>
        </p:grpSpPr>
        <p:pic>
          <p:nvPicPr>
            <p:cNvPr id="125956" name="Picture 4"/>
            <p:cNvPicPr>
              <a:picLocks noChangeAspect="1" noChangeArrowheads="1"/>
            </p:cNvPicPr>
            <p:nvPr/>
          </p:nvPicPr>
          <p:blipFill>
            <a:blip r:embed="rId6" cstate="email"/>
            <a:srcRect/>
            <a:stretch>
              <a:fillRect/>
            </a:stretch>
          </p:blipFill>
          <p:spPr bwMode="auto">
            <a:xfrm>
              <a:off x="107576" y="4303035"/>
              <a:ext cx="3886200" cy="2492236"/>
            </a:xfrm>
            <a:prstGeom prst="rect">
              <a:avLst/>
            </a:prstGeom>
            <a:ln>
              <a:noFill/>
            </a:ln>
            <a:effectLst>
              <a:outerShdw blurRad="292100" dist="139700" dir="2700000" algn="tl" rotWithShape="0">
                <a:srgbClr val="333333">
                  <a:alpha val="65000"/>
                </a:srgbClr>
              </a:outerShdw>
            </a:effectLst>
          </p:spPr>
        </p:pic>
        <p:sp>
          <p:nvSpPr>
            <p:cNvPr id="10" name="Down Arrow 9"/>
            <p:cNvSpPr/>
            <p:nvPr/>
          </p:nvSpPr>
          <p:spPr>
            <a:xfrm>
              <a:off x="775447" y="3674364"/>
              <a:ext cx="457200" cy="57607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TextBox 11"/>
            <p:cNvSpPr txBox="1"/>
            <p:nvPr/>
          </p:nvSpPr>
          <p:spPr>
            <a:xfrm>
              <a:off x="1344168" y="3777734"/>
              <a:ext cx="1344168" cy="369332"/>
            </a:xfrm>
            <a:prstGeom prst="rect">
              <a:avLst/>
            </a:prstGeom>
            <a:noFill/>
          </p:spPr>
          <p:txBody>
            <a:bodyPr wrap="square" rtlCol="0">
              <a:spAutoFit/>
            </a:bodyPr>
            <a:lstStyle/>
            <a:p>
              <a:r>
                <a:rPr lang="en-US" b="1" dirty="0" smtClean="0"/>
                <a:t>00:15 sec</a:t>
              </a:r>
              <a:endParaRPr lang="en-US" b="1" dirty="0"/>
            </a:p>
          </p:txBody>
        </p:sp>
      </p:grpSp>
      <p:grpSp>
        <p:nvGrpSpPr>
          <p:cNvPr id="4" name="Group 15"/>
          <p:cNvGrpSpPr/>
          <p:nvPr/>
        </p:nvGrpSpPr>
        <p:grpSpPr>
          <a:xfrm>
            <a:off x="4057603" y="1102658"/>
            <a:ext cx="4956981" cy="3067913"/>
            <a:chOff x="4057603" y="1102658"/>
            <a:chExt cx="4956981" cy="3067913"/>
          </a:xfrm>
        </p:grpSpPr>
        <p:pic>
          <p:nvPicPr>
            <p:cNvPr id="125957" name="Picture 5"/>
            <p:cNvPicPr>
              <a:picLocks noChangeAspect="1" noChangeArrowheads="1"/>
            </p:cNvPicPr>
            <p:nvPr/>
          </p:nvPicPr>
          <p:blipFill>
            <a:blip r:embed="rId7" cstate="email"/>
            <a:srcRect/>
            <a:stretch>
              <a:fillRect/>
            </a:stretch>
          </p:blipFill>
          <p:spPr bwMode="auto">
            <a:xfrm>
              <a:off x="4805192" y="1102658"/>
              <a:ext cx="4209392" cy="2514600"/>
            </a:xfrm>
            <a:prstGeom prst="rect">
              <a:avLst/>
            </a:prstGeom>
            <a:ln>
              <a:noFill/>
            </a:ln>
            <a:effectLst>
              <a:outerShdw blurRad="292100" dist="139700" dir="2700000" algn="tl" rotWithShape="0">
                <a:srgbClr val="333333">
                  <a:alpha val="65000"/>
                </a:srgbClr>
              </a:outerShdw>
            </a:effectLst>
          </p:spPr>
        </p:pic>
        <p:sp>
          <p:nvSpPr>
            <p:cNvPr id="13" name="Down Arrow 12"/>
            <p:cNvSpPr/>
            <p:nvPr/>
          </p:nvSpPr>
          <p:spPr>
            <a:xfrm rot="13989258">
              <a:off x="4195747" y="3575227"/>
              <a:ext cx="457200" cy="73348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TextBox 14"/>
            <p:cNvSpPr txBox="1"/>
            <p:nvPr/>
          </p:nvSpPr>
          <p:spPr>
            <a:xfrm>
              <a:off x="4669265" y="3674364"/>
              <a:ext cx="1344168" cy="369332"/>
            </a:xfrm>
            <a:prstGeom prst="rect">
              <a:avLst/>
            </a:prstGeom>
            <a:noFill/>
          </p:spPr>
          <p:txBody>
            <a:bodyPr wrap="square" rtlCol="0">
              <a:spAutoFit/>
            </a:bodyPr>
            <a:lstStyle/>
            <a:p>
              <a:r>
                <a:rPr lang="en-US" b="1" dirty="0" smtClean="0"/>
                <a:t>03:45 min</a:t>
              </a:r>
              <a:endParaRPr lang="en-US" b="1" dirty="0"/>
            </a:p>
          </p:txBody>
        </p:sp>
      </p:grpSp>
      <p:grpSp>
        <p:nvGrpSpPr>
          <p:cNvPr id="5" name="Group 24"/>
          <p:cNvGrpSpPr/>
          <p:nvPr/>
        </p:nvGrpSpPr>
        <p:grpSpPr>
          <a:xfrm>
            <a:off x="4160520" y="4125992"/>
            <a:ext cx="4854064" cy="2648204"/>
            <a:chOff x="4160520" y="4147066"/>
            <a:chExt cx="4854064" cy="2648204"/>
          </a:xfrm>
        </p:grpSpPr>
        <p:pic>
          <p:nvPicPr>
            <p:cNvPr id="125958" name="Picture 6" descr="C:\Users\cyungbluth\Desktop\Vulcan Product Videos\RRG Vids + Pics\RRG Griddle Cleaning (28).JPG"/>
            <p:cNvPicPr>
              <a:picLocks noChangeAspect="1" noChangeArrowheads="1"/>
            </p:cNvPicPr>
            <p:nvPr/>
          </p:nvPicPr>
          <p:blipFill>
            <a:blip r:embed="rId8" cstate="email"/>
            <a:srcRect/>
            <a:stretch>
              <a:fillRect/>
            </a:stretch>
          </p:blipFill>
          <p:spPr bwMode="auto">
            <a:xfrm>
              <a:off x="4606463" y="4147066"/>
              <a:ext cx="4408121" cy="1586753"/>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424202" y="6425938"/>
              <a:ext cx="3073878" cy="369332"/>
            </a:xfrm>
            <a:prstGeom prst="rect">
              <a:avLst/>
            </a:prstGeom>
            <a:noFill/>
          </p:spPr>
          <p:txBody>
            <a:bodyPr wrap="square" rtlCol="0">
              <a:spAutoFit/>
            </a:bodyPr>
            <a:lstStyle/>
            <a:p>
              <a:r>
                <a:rPr lang="en-US" b="1" dirty="0" smtClean="0"/>
                <a:t>Using nothing but these…</a:t>
              </a:r>
              <a:endParaRPr lang="en-US" b="1" dirty="0"/>
            </a:p>
          </p:txBody>
        </p:sp>
        <p:sp>
          <p:nvSpPr>
            <p:cNvPr id="20" name="Line Callout 2 (No Border) 19"/>
            <p:cNvSpPr/>
            <p:nvPr/>
          </p:nvSpPr>
          <p:spPr>
            <a:xfrm>
              <a:off x="4160520" y="6071616"/>
              <a:ext cx="1096365" cy="219457"/>
            </a:xfrm>
            <a:prstGeom prst="callout2">
              <a:avLst>
                <a:gd name="adj1" fmla="val -19960"/>
                <a:gd name="adj2" fmla="val 50972"/>
                <a:gd name="adj3" fmla="val -56091"/>
                <a:gd name="adj4" fmla="val 51109"/>
                <a:gd name="adj5" fmla="val -268796"/>
                <a:gd name="adj6" fmla="val 77055"/>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SOAPY H</a:t>
              </a:r>
              <a:r>
                <a:rPr lang="en-US" sz="1400" baseline="-25000" dirty="0" smtClean="0">
                  <a:solidFill>
                    <a:schemeClr val="tx1"/>
                  </a:solidFill>
                </a:rPr>
                <a:t>2</a:t>
              </a:r>
              <a:r>
                <a:rPr lang="en-US" sz="1400" dirty="0" smtClean="0">
                  <a:solidFill>
                    <a:schemeClr val="tx1"/>
                  </a:solidFill>
                </a:rPr>
                <a:t>O</a:t>
              </a:r>
              <a:endParaRPr lang="en-US" sz="1400" dirty="0">
                <a:solidFill>
                  <a:schemeClr val="tx1"/>
                </a:solidFill>
              </a:endParaRPr>
            </a:p>
          </p:txBody>
        </p:sp>
        <p:sp>
          <p:nvSpPr>
            <p:cNvPr id="21" name="Line Callout 2 (No Border) 20"/>
            <p:cNvSpPr/>
            <p:nvPr/>
          </p:nvSpPr>
          <p:spPr>
            <a:xfrm>
              <a:off x="5177983" y="6071617"/>
              <a:ext cx="971377" cy="219456"/>
            </a:xfrm>
            <a:prstGeom prst="callout2">
              <a:avLst>
                <a:gd name="adj1" fmla="val -19960"/>
                <a:gd name="adj2" fmla="val 50972"/>
                <a:gd name="adj3" fmla="val -56091"/>
                <a:gd name="adj4" fmla="val 51109"/>
                <a:gd name="adj5" fmla="val -141375"/>
                <a:gd name="adj6" fmla="val 47469"/>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SCRAPER</a:t>
              </a:r>
              <a:endParaRPr lang="en-US" sz="1400" dirty="0">
                <a:solidFill>
                  <a:schemeClr val="tx1"/>
                </a:solidFill>
              </a:endParaRPr>
            </a:p>
          </p:txBody>
        </p:sp>
        <p:sp>
          <p:nvSpPr>
            <p:cNvPr id="22" name="Line Callout 2 (No Border) 21"/>
            <p:cNvSpPr/>
            <p:nvPr/>
          </p:nvSpPr>
          <p:spPr>
            <a:xfrm>
              <a:off x="5980663" y="6071617"/>
              <a:ext cx="971377" cy="354322"/>
            </a:xfrm>
            <a:prstGeom prst="callout2">
              <a:avLst>
                <a:gd name="adj1" fmla="val -19960"/>
                <a:gd name="adj2" fmla="val 50972"/>
                <a:gd name="adj3" fmla="val -56091"/>
                <a:gd name="adj4" fmla="val 51109"/>
                <a:gd name="adj5" fmla="val -179814"/>
                <a:gd name="adj6" fmla="val 66296"/>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ABRASIVE</a:t>
              </a:r>
            </a:p>
            <a:p>
              <a:pPr algn="ctr"/>
              <a:r>
                <a:rPr lang="en-US" sz="1400" dirty="0" smtClean="0">
                  <a:solidFill>
                    <a:schemeClr val="tx1"/>
                  </a:solidFill>
                </a:rPr>
                <a:t>PAD</a:t>
              </a:r>
              <a:endParaRPr lang="en-US" sz="1400" dirty="0">
                <a:solidFill>
                  <a:schemeClr val="tx1"/>
                </a:solidFill>
              </a:endParaRPr>
            </a:p>
          </p:txBody>
        </p:sp>
        <p:sp>
          <p:nvSpPr>
            <p:cNvPr id="23" name="Line Callout 2 (No Border) 22"/>
            <p:cNvSpPr/>
            <p:nvPr/>
          </p:nvSpPr>
          <p:spPr>
            <a:xfrm>
              <a:off x="6952040" y="6071615"/>
              <a:ext cx="783784" cy="354323"/>
            </a:xfrm>
            <a:prstGeom prst="callout2">
              <a:avLst>
                <a:gd name="adj1" fmla="val -19960"/>
                <a:gd name="adj2" fmla="val 50972"/>
                <a:gd name="adj3" fmla="val -56091"/>
                <a:gd name="adj4" fmla="val 51109"/>
                <a:gd name="adj5" fmla="val -190408"/>
                <a:gd name="adj6" fmla="val 58765"/>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CLEAN TOWEL</a:t>
              </a:r>
              <a:endParaRPr lang="en-US" sz="1400" dirty="0">
                <a:solidFill>
                  <a:schemeClr val="tx1"/>
                </a:solidFill>
              </a:endParaRPr>
            </a:p>
          </p:txBody>
        </p:sp>
        <p:sp>
          <p:nvSpPr>
            <p:cNvPr id="24" name="Line Callout 2 (No Border) 23"/>
            <p:cNvSpPr/>
            <p:nvPr/>
          </p:nvSpPr>
          <p:spPr>
            <a:xfrm>
              <a:off x="7923416" y="6071615"/>
              <a:ext cx="1091168" cy="219458"/>
            </a:xfrm>
            <a:prstGeom prst="callout2">
              <a:avLst>
                <a:gd name="adj1" fmla="val -19960"/>
                <a:gd name="adj2" fmla="val 50972"/>
                <a:gd name="adj3" fmla="val -56091"/>
                <a:gd name="adj4" fmla="val 51109"/>
                <a:gd name="adj5" fmla="val -305675"/>
                <a:gd name="adj6" fmla="val 51980"/>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CLEAN H</a:t>
              </a:r>
              <a:r>
                <a:rPr lang="en-US" sz="1400" baseline="-25000" dirty="0" smtClean="0">
                  <a:solidFill>
                    <a:schemeClr val="tx1"/>
                  </a:solidFill>
                </a:rPr>
                <a:t>2</a:t>
              </a:r>
              <a:r>
                <a:rPr lang="en-US" sz="1400" dirty="0" smtClean="0">
                  <a:solidFill>
                    <a:schemeClr val="tx1"/>
                  </a:solidFill>
                </a:rPr>
                <a:t>O</a:t>
              </a:r>
              <a:endParaRPr lang="en-US" sz="1400" dirty="0">
                <a:solidFill>
                  <a:schemeClr val="tx1"/>
                </a:solidFill>
              </a:endParaRPr>
            </a:p>
          </p:txBody>
        </p:sp>
      </p:grpSp>
      <p:sp>
        <p:nvSpPr>
          <p:cNvPr id="27" name="Title 1"/>
          <p:cNvSpPr txBox="1">
            <a:spLocks/>
          </p:cNvSpPr>
          <p:nvPr/>
        </p:nvSpPr>
        <p:spPr bwMode="auto">
          <a:xfrm>
            <a:off x="0" y="429082"/>
            <a:ext cx="9144000" cy="6160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Geneva" charset="-128"/>
                <a:cs typeface="Geneva"/>
              </a:rPr>
              <a:t>…a dream come true</a:t>
            </a:r>
            <a:endParaRPr kumimoji="0" lang="en-US" sz="4400" b="1" i="0" u="none" strike="noStrike" kern="1200" cap="none" spc="0" normalizeH="0" baseline="0" noProof="0" dirty="0">
              <a:ln>
                <a:noFill/>
              </a:ln>
              <a:solidFill>
                <a:schemeClr val="tx1"/>
              </a:solidFill>
              <a:effectLst/>
              <a:uLnTx/>
              <a:uFillTx/>
              <a:latin typeface="+mj-lt"/>
              <a:ea typeface="Geneva" charset="-128"/>
              <a:cs typeface="Geneva"/>
            </a:endParaRPr>
          </a:p>
        </p:txBody>
      </p:sp>
      <p:sp>
        <p:nvSpPr>
          <p:cNvPr id="28" name="Line Callout 2 (No Border) 27"/>
          <p:cNvSpPr/>
          <p:nvPr/>
        </p:nvSpPr>
        <p:spPr>
          <a:xfrm>
            <a:off x="2987936" y="3159177"/>
            <a:ext cx="1005840" cy="458081"/>
          </a:xfrm>
          <a:prstGeom prst="callout2">
            <a:avLst>
              <a:gd name="adj1" fmla="val -6473"/>
              <a:gd name="adj2" fmla="val 50972"/>
              <a:gd name="adj3" fmla="val -34511"/>
              <a:gd name="adj4" fmla="val 49881"/>
              <a:gd name="adj5" fmla="val -142013"/>
              <a:gd name="adj6" fmla="val -66680"/>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Carbonized BBQ sauce</a:t>
            </a:r>
            <a:endParaRPr lang="en-US" sz="1400" dirty="0">
              <a:solidFill>
                <a:schemeClr val="tx1"/>
              </a:solidFill>
            </a:endParaRPr>
          </a:p>
        </p:txBody>
      </p:sp>
      <p:sp>
        <p:nvSpPr>
          <p:cNvPr id="29" name="Line Callout 2 (No Border) 28"/>
          <p:cNvSpPr/>
          <p:nvPr/>
        </p:nvSpPr>
        <p:spPr>
          <a:xfrm>
            <a:off x="1982096" y="3159177"/>
            <a:ext cx="1005840" cy="458081"/>
          </a:xfrm>
          <a:prstGeom prst="callout2">
            <a:avLst>
              <a:gd name="adj1" fmla="val 50175"/>
              <a:gd name="adj2" fmla="val 1832"/>
              <a:gd name="adj3" fmla="val 46414"/>
              <a:gd name="adj4" fmla="val -44714"/>
              <a:gd name="adj5" fmla="val -15230"/>
              <a:gd name="adj6" fmla="val -119505"/>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Hardened oil/grease</a:t>
            </a:r>
            <a:endParaRPr lang="en-US" sz="1400" dirty="0">
              <a:solidFill>
                <a:schemeClr val="tx1"/>
              </a:solidFill>
            </a:endParaRPr>
          </a:p>
        </p:txBody>
      </p:sp>
      <p:grpSp>
        <p:nvGrpSpPr>
          <p:cNvPr id="6" name="Group 33"/>
          <p:cNvGrpSpPr/>
          <p:nvPr/>
        </p:nvGrpSpPr>
        <p:grpSpPr>
          <a:xfrm>
            <a:off x="5885909" y="3662006"/>
            <a:ext cx="3227532" cy="430936"/>
            <a:chOff x="5885909" y="3662006"/>
            <a:chExt cx="3227532" cy="430936"/>
          </a:xfrm>
        </p:grpSpPr>
        <p:sp>
          <p:nvSpPr>
            <p:cNvPr id="32" name="TextBox 31"/>
            <p:cNvSpPr txBox="1"/>
            <p:nvPr/>
          </p:nvSpPr>
          <p:spPr>
            <a:xfrm>
              <a:off x="6149361" y="3674364"/>
              <a:ext cx="2964080" cy="400110"/>
            </a:xfrm>
            <a:prstGeom prst="rect">
              <a:avLst/>
            </a:prstGeom>
            <a:noFill/>
          </p:spPr>
          <p:txBody>
            <a:bodyPr wrap="square" rtlCol="0">
              <a:spAutoFit/>
            </a:bodyPr>
            <a:lstStyle/>
            <a:p>
              <a:pPr algn="r"/>
              <a:r>
                <a:rPr lang="en-US" sz="2000" b="1" dirty="0" smtClean="0">
                  <a:solidFill>
                    <a:srgbClr val="FF0000"/>
                  </a:solidFill>
                </a:rPr>
                <a:t>3:57 min, </a:t>
              </a:r>
              <a:r>
                <a:rPr lang="en-US" b="1" dirty="0" smtClean="0">
                  <a:solidFill>
                    <a:srgbClr val="FF0000"/>
                  </a:solidFill>
                </a:rPr>
                <a:t>start to finish</a:t>
              </a:r>
              <a:endParaRPr lang="en-US" sz="2000" b="1" dirty="0">
                <a:solidFill>
                  <a:srgbClr val="FF0000"/>
                </a:solidFill>
              </a:endParaRPr>
            </a:p>
          </p:txBody>
        </p:sp>
        <p:sp>
          <p:nvSpPr>
            <p:cNvPr id="33" name="Down Arrow 32"/>
            <p:cNvSpPr/>
            <p:nvPr/>
          </p:nvSpPr>
          <p:spPr>
            <a:xfrm rot="16200000">
              <a:off x="5900072" y="3647843"/>
              <a:ext cx="430936" cy="45926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subTnLst>
                                    <p:audio>
                                      <p:cMediaNode vol="78000">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1" accel="50000" decel="50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12" accel="50000" decel="5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20" fill="hold">
                            <p:stCondLst>
                              <p:cond delay="500"/>
                            </p:stCondLst>
                            <p:childTnLst>
                              <p:par>
                                <p:cTn id="21" presetID="34"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from="(-#ppt_w/2)" to="(#ppt_x)" calcmode="lin" valueType="num">
                                      <p:cBhvr>
                                        <p:cTn id="23" dur="300" fill="hold">
                                          <p:stCondLst>
                                            <p:cond delay="0"/>
                                          </p:stCondLst>
                                        </p:cTn>
                                        <p:tgtEl>
                                          <p:spTgt spid="6"/>
                                        </p:tgtEl>
                                        <p:attrNameLst>
                                          <p:attrName>ppt_x</p:attrName>
                                        </p:attrNameLst>
                                      </p:cBhvr>
                                    </p:anim>
                                    <p:anim from="0" to="-1.0" calcmode="lin" valueType="num">
                                      <p:cBhvr>
                                        <p:cTn id="24" dur="100" decel="50000" autoRev="1" fill="hold">
                                          <p:stCondLst>
                                            <p:cond delay="300"/>
                                          </p:stCondLst>
                                        </p:cTn>
                                        <p:tgtEl>
                                          <p:spTgt spid="6"/>
                                        </p:tgtEl>
                                        <p:attrNameLst>
                                          <p:attrName>xshear</p:attrName>
                                        </p:attrNameLst>
                                      </p:cBhvr>
                                    </p:anim>
                                    <p:animScale>
                                      <p:cBhvr>
                                        <p:cTn id="25" dur="100" decel="100000" autoRev="1" fill="hold">
                                          <p:stCondLst>
                                            <p:cond delay="300"/>
                                          </p:stCondLst>
                                        </p:cTn>
                                        <p:tgtEl>
                                          <p:spTgt spid="6"/>
                                        </p:tgtEl>
                                      </p:cBhvr>
                                      <p:from x="100000" y="100000"/>
                                      <p:to x="80000" y="100000"/>
                                    </p:animScale>
                                    <p:anim by="(#ppt_h/3+#ppt_w*0.1)" calcmode="lin" valueType="num">
                                      <p:cBhvr additive="sum">
                                        <p:cTn id="26" dur="100" decel="100000" autoRev="1" fill="hold">
                                          <p:stCondLst>
                                            <p:cond delay="300"/>
                                          </p:stCondLst>
                                        </p:cTn>
                                        <p:tgtEl>
                                          <p:spTgt spid="6"/>
                                        </p:tgtEl>
                                        <p:attrNameLst>
                                          <p:attrName>ppt_x</p:attrName>
                                        </p:attrNameLst>
                                      </p:cBhvr>
                                    </p:anim>
                                  </p:childTnLst>
                                  <p:subTnLst>
                                    <p:audio>
                                      <p:cMediaNode>
                                        <p:cTn display="0" masterRel="sameClick">
                                          <p:stCondLst>
                                            <p:cond evt="begin" delay="0">
                                              <p:tn val="21"/>
                                            </p:cond>
                                          </p:stCondLst>
                                          <p:endCondLst>
                                            <p:cond evt="onStopAudio" delay="0">
                                              <p:tgtEl>
                                                <p:sldTgt/>
                                              </p:tgtEl>
                                            </p:cond>
                                          </p:endCondLst>
                                        </p:cTn>
                                        <p:tgtEl>
                                          <p:sndTgt r:embed="rId4" name="whoosh.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8"/>
          <p:cNvSpPr>
            <a:spLocks noChangeArrowheads="1"/>
          </p:cNvSpPr>
          <p:nvPr/>
        </p:nvSpPr>
        <p:spPr bwMode="auto">
          <a:xfrm>
            <a:off x="230875" y="4957011"/>
            <a:ext cx="5711825" cy="1600438"/>
          </a:xfrm>
          <a:prstGeom prst="rect">
            <a:avLst/>
          </a:prstGeom>
          <a:noFill/>
          <a:ln w="9525" algn="ctr">
            <a:noFill/>
            <a:miter lim="800000"/>
            <a:headEnd/>
            <a:tailEnd/>
          </a:ln>
        </p:spPr>
        <p:txBody>
          <a:bodyPr wrap="square" lIns="0" rIns="0">
            <a:spAutoFit/>
          </a:bodyPr>
          <a:lstStyle/>
          <a:p>
            <a:pPr>
              <a:buFontTx/>
              <a:buChar char="•"/>
            </a:pPr>
            <a:r>
              <a:rPr lang="en-US" sz="1800" b="1" dirty="0"/>
              <a:t> </a:t>
            </a:r>
            <a:r>
              <a:rPr lang="en-US" sz="1600" b="1" dirty="0"/>
              <a:t>SOLID STATE CONTROLS</a:t>
            </a:r>
          </a:p>
          <a:p>
            <a:pPr>
              <a:buFontTx/>
              <a:buChar char="•"/>
            </a:pPr>
            <a:r>
              <a:rPr lang="en-US" sz="1600" b="1" dirty="0"/>
              <a:t> CORNER-TO-CORNER </a:t>
            </a:r>
            <a:r>
              <a:rPr lang="en-US" sz="1600" b="1" dirty="0" smtClean="0"/>
              <a:t>CONTROL </a:t>
            </a:r>
            <a:r>
              <a:rPr lang="en-US" sz="1600" b="1" dirty="0"/>
              <a:t>(+/- </a:t>
            </a:r>
            <a:r>
              <a:rPr lang="en-US" sz="1600" b="1" dirty="0" smtClean="0"/>
              <a:t>12°F) </a:t>
            </a:r>
            <a:endParaRPr lang="en-US" sz="1600" b="1" dirty="0"/>
          </a:p>
          <a:p>
            <a:pPr>
              <a:buFontTx/>
              <a:buChar char="•"/>
            </a:pPr>
            <a:r>
              <a:rPr lang="en-US" sz="1600" b="1" dirty="0"/>
              <a:t> SST DECK EASY CLEAN + NO SEASONING</a:t>
            </a:r>
          </a:p>
          <a:p>
            <a:pPr>
              <a:buFontTx/>
              <a:buChar char="•"/>
            </a:pPr>
            <a:r>
              <a:rPr lang="en-US" sz="1600" b="1" dirty="0">
                <a:solidFill>
                  <a:srgbClr val="FF0000"/>
                </a:solidFill>
              </a:rPr>
              <a:t> </a:t>
            </a:r>
            <a:r>
              <a:rPr lang="en-US" sz="1600" b="1" dirty="0" smtClean="0">
                <a:solidFill>
                  <a:srgbClr val="FF0000"/>
                </a:solidFill>
              </a:rPr>
              <a:t>40.5</a:t>
            </a:r>
            <a:r>
              <a:rPr lang="en-US" sz="1600" b="1" dirty="0">
                <a:solidFill>
                  <a:srgbClr val="FF0000"/>
                </a:solidFill>
              </a:rPr>
              <a:t>% EFFICIENCY at HEAVY LOAD!</a:t>
            </a:r>
          </a:p>
          <a:p>
            <a:pPr>
              <a:buFontTx/>
              <a:buChar char="•"/>
            </a:pPr>
            <a:r>
              <a:rPr lang="en-US" sz="1600" b="1" dirty="0" smtClean="0">
                <a:solidFill>
                  <a:srgbClr val="FF0000"/>
                </a:solidFill>
              </a:rPr>
              <a:t> 49 </a:t>
            </a:r>
            <a:r>
              <a:rPr lang="en-US" sz="1600" b="1" dirty="0">
                <a:solidFill>
                  <a:srgbClr val="FF0000"/>
                </a:solidFill>
              </a:rPr>
              <a:t>LB/HR CAPACITY (36RRG)</a:t>
            </a:r>
          </a:p>
          <a:p>
            <a:pPr>
              <a:buFontTx/>
              <a:buChar char="•"/>
            </a:pPr>
            <a:r>
              <a:rPr lang="en-US" sz="1600" b="1" dirty="0"/>
              <a:t> </a:t>
            </a:r>
            <a:r>
              <a:rPr lang="en-US" sz="1600" b="1" dirty="0" smtClean="0"/>
              <a:t>24</a:t>
            </a:r>
            <a:r>
              <a:rPr lang="en-US" sz="1600" b="1" dirty="0"/>
              <a:t>” THROUGH 60” SIZES</a:t>
            </a:r>
          </a:p>
        </p:txBody>
      </p:sp>
      <p:sp>
        <p:nvSpPr>
          <p:cNvPr id="124931" name="Rectangle 2"/>
          <p:cNvSpPr>
            <a:spLocks noChangeArrowheads="1"/>
          </p:cNvSpPr>
          <p:nvPr/>
        </p:nvSpPr>
        <p:spPr bwMode="auto">
          <a:xfrm>
            <a:off x="0" y="170385"/>
            <a:ext cx="9144000" cy="677108"/>
          </a:xfrm>
          <a:prstGeom prst="rect">
            <a:avLst/>
          </a:prstGeom>
          <a:noFill/>
          <a:ln w="9525">
            <a:noFill/>
            <a:miter lim="800000"/>
            <a:headEnd/>
            <a:tailEnd/>
          </a:ln>
        </p:spPr>
        <p:txBody>
          <a:bodyPr lIns="0" tIns="0" rIns="0" bIns="0" anchor="ctr">
            <a:spAutoFit/>
          </a:bodyPr>
          <a:lstStyle/>
          <a:p>
            <a:pPr algn="ctr"/>
            <a:r>
              <a:rPr lang="en-US" sz="4400" b="1" dirty="0" smtClean="0">
                <a:latin typeface="+mj-lt"/>
                <a:cs typeface="Arial" charset="0"/>
              </a:rPr>
              <a:t>RRG High Performance Griddles</a:t>
            </a:r>
            <a:endParaRPr lang="en-US" sz="4400" b="1" dirty="0">
              <a:latin typeface="+mj-lt"/>
              <a:cs typeface="Arial" charset="0"/>
            </a:endParaRPr>
          </a:p>
        </p:txBody>
      </p:sp>
      <p:pic>
        <p:nvPicPr>
          <p:cNvPr id="124934" name="Picture 7" descr="EnergyStar logo"/>
          <p:cNvPicPr>
            <a:picLocks noChangeAspect="1" noChangeArrowheads="1"/>
          </p:cNvPicPr>
          <p:nvPr/>
        </p:nvPicPr>
        <p:blipFill>
          <a:blip r:embed="rId2" cstate="email"/>
          <a:srcRect/>
          <a:stretch>
            <a:fillRect/>
          </a:stretch>
        </p:blipFill>
        <p:spPr bwMode="auto">
          <a:xfrm>
            <a:off x="7338529" y="2478683"/>
            <a:ext cx="1206954" cy="1234170"/>
          </a:xfrm>
          <a:prstGeom prst="rect">
            <a:avLst/>
          </a:prstGeom>
          <a:noFill/>
          <a:ln w="9525">
            <a:noFill/>
            <a:miter lim="800000"/>
            <a:headEnd/>
            <a:tailEnd/>
          </a:ln>
        </p:spPr>
      </p:pic>
      <p:pic>
        <p:nvPicPr>
          <p:cNvPr id="8" name="Picture 7" descr="tstat xsection-solid state-front.png"/>
          <p:cNvPicPr>
            <a:picLocks noChangeAspect="1"/>
          </p:cNvPicPr>
          <p:nvPr/>
        </p:nvPicPr>
        <p:blipFill>
          <a:blip r:embed="rId3" cstate="screen"/>
          <a:stretch>
            <a:fillRect/>
          </a:stretch>
        </p:blipFill>
        <p:spPr>
          <a:xfrm>
            <a:off x="5549754" y="4221163"/>
            <a:ext cx="1407976" cy="2146139"/>
          </a:xfrm>
          <a:prstGeom prst="rect">
            <a:avLst/>
          </a:prstGeom>
        </p:spPr>
      </p:pic>
      <p:pic>
        <p:nvPicPr>
          <p:cNvPr id="1026" name="Picture 2" descr="V:\GRIDDLE\LITERATURE\PICTURES\36RRG Glamour Shot.png"/>
          <p:cNvPicPr>
            <a:picLocks noChangeAspect="1" noChangeArrowheads="1"/>
          </p:cNvPicPr>
          <p:nvPr/>
        </p:nvPicPr>
        <p:blipFill>
          <a:blip r:embed="rId4" cstate="email"/>
          <a:srcRect/>
          <a:stretch>
            <a:fillRect/>
          </a:stretch>
        </p:blipFill>
        <p:spPr bwMode="auto">
          <a:xfrm>
            <a:off x="-177069" y="1426460"/>
            <a:ext cx="7134799" cy="3210659"/>
          </a:xfrm>
          <a:prstGeom prst="rect">
            <a:avLst/>
          </a:prstGeom>
          <a:noFill/>
        </p:spPr>
      </p:pic>
      <p:sp>
        <p:nvSpPr>
          <p:cNvPr id="11" name="Line Callout 2 10"/>
          <p:cNvSpPr/>
          <p:nvPr/>
        </p:nvSpPr>
        <p:spPr>
          <a:xfrm>
            <a:off x="7506927" y="4637119"/>
            <a:ext cx="1449748" cy="765060"/>
          </a:xfrm>
          <a:prstGeom prst="borderCallout2">
            <a:avLst>
              <a:gd name="adj1" fmla="val 18750"/>
              <a:gd name="adj2" fmla="val -8333"/>
              <a:gd name="adj3" fmla="val 18750"/>
              <a:gd name="adj4" fmla="val -16667"/>
              <a:gd name="adj5" fmla="val 67564"/>
              <a:gd name="adj6" fmla="val -75899"/>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SOLID</a:t>
            </a:r>
          </a:p>
          <a:p>
            <a:pPr algn="ctr"/>
            <a:r>
              <a:rPr lang="en-US" dirty="0" smtClean="0">
                <a:solidFill>
                  <a:schemeClr val="tx1"/>
                </a:solidFill>
              </a:rPr>
              <a:t>STATE</a:t>
            </a:r>
          </a:p>
          <a:p>
            <a:pPr algn="ctr"/>
            <a:r>
              <a:rPr lang="en-US" dirty="0" smtClean="0">
                <a:solidFill>
                  <a:schemeClr val="tx1"/>
                </a:solidFill>
              </a:rPr>
              <a:t>PROBE</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04800" y="195309"/>
            <a:ext cx="8229600" cy="669925"/>
          </a:xfrm>
        </p:spPr>
        <p:txBody>
          <a:bodyPr>
            <a:noAutofit/>
          </a:bodyPr>
          <a:lstStyle/>
          <a:p>
            <a:pPr algn="ctr" eaLnBrk="1" hangingPunct="1"/>
            <a:r>
              <a:rPr lang="en-US" b="1" dirty="0" smtClean="0"/>
              <a:t>BURNER -</a:t>
            </a:r>
            <a:r>
              <a:rPr lang="en-US" b="1" dirty="0" smtClean="0">
                <a:solidFill>
                  <a:schemeClr val="bg1"/>
                </a:solidFill>
              </a:rPr>
              <a:t> </a:t>
            </a:r>
            <a:r>
              <a:rPr lang="en-US" b="1" i="1" dirty="0" smtClean="0">
                <a:solidFill>
                  <a:srgbClr val="FFFF00"/>
                </a:solidFill>
              </a:rPr>
              <a:t>FLAME</a:t>
            </a:r>
            <a:r>
              <a:rPr lang="en-US" b="1" i="1" dirty="0" smtClean="0">
                <a:solidFill>
                  <a:srgbClr val="FF0000"/>
                </a:solidFill>
              </a:rPr>
              <a:t> </a:t>
            </a:r>
            <a:r>
              <a:rPr lang="en-US" b="1" dirty="0" smtClean="0">
                <a:solidFill>
                  <a:schemeClr val="bg1"/>
                </a:solidFill>
              </a:rPr>
              <a:t>- </a:t>
            </a:r>
            <a:r>
              <a:rPr lang="en-US" b="1" dirty="0" smtClean="0"/>
              <a:t>BAFFLE</a:t>
            </a:r>
          </a:p>
        </p:txBody>
      </p:sp>
      <p:pic>
        <p:nvPicPr>
          <p:cNvPr id="62467" name="Picture 3" descr="Burner &amp; Baffel"/>
          <p:cNvPicPr>
            <a:picLocks noChangeAspect="1" noChangeArrowheads="1"/>
          </p:cNvPicPr>
          <p:nvPr/>
        </p:nvPicPr>
        <p:blipFill>
          <a:blip r:embed="rId3" cstate="print"/>
          <a:srcRect b="9836"/>
          <a:stretch>
            <a:fillRect/>
          </a:stretch>
        </p:blipFill>
        <p:spPr bwMode="auto">
          <a:xfrm>
            <a:off x="381000" y="1676400"/>
            <a:ext cx="7772400" cy="4191000"/>
          </a:xfrm>
          <a:prstGeom prst="rect">
            <a:avLst/>
          </a:prstGeom>
          <a:noFill/>
          <a:ln w="9525">
            <a:noFill/>
            <a:miter lim="800000"/>
            <a:headEnd/>
            <a:tailEnd/>
          </a:ln>
        </p:spPr>
      </p:pic>
      <p:sp>
        <p:nvSpPr>
          <p:cNvPr id="62469" name="Text Box 5"/>
          <p:cNvSpPr txBox="1">
            <a:spLocks noChangeArrowheads="1"/>
          </p:cNvSpPr>
          <p:nvPr/>
        </p:nvSpPr>
        <p:spPr bwMode="auto">
          <a:xfrm>
            <a:off x="7315200" y="3810000"/>
            <a:ext cx="1600200" cy="369332"/>
          </a:xfrm>
          <a:prstGeom prst="rect">
            <a:avLst/>
          </a:prstGeom>
          <a:noFill/>
          <a:ln w="9525">
            <a:noFill/>
            <a:miter lim="800000"/>
            <a:headEnd/>
            <a:tailEnd/>
          </a:ln>
        </p:spPr>
        <p:txBody>
          <a:bodyPr wrap="square">
            <a:spAutoFit/>
          </a:bodyPr>
          <a:lstStyle/>
          <a:p>
            <a:pPr>
              <a:spcBef>
                <a:spcPct val="50000"/>
              </a:spcBef>
            </a:pPr>
            <a:r>
              <a:rPr lang="en-US" b="1" dirty="0" smtClean="0">
                <a:solidFill>
                  <a:srgbClr val="FF0000"/>
                </a:solidFill>
                <a:latin typeface="Times New Roman" pitchFamily="18" charset="0"/>
              </a:rPr>
              <a:t>950-1000F</a:t>
            </a:r>
            <a:endParaRPr lang="en-US" b="1" dirty="0">
              <a:solidFill>
                <a:srgbClr val="FF0000"/>
              </a:solidFill>
              <a:latin typeface="Times New Roman" pitchFamily="18" charset="0"/>
            </a:endParaRPr>
          </a:p>
        </p:txBody>
      </p:sp>
      <p:sp>
        <p:nvSpPr>
          <p:cNvPr id="62470" name="AutoShape 6"/>
          <p:cNvSpPr>
            <a:spLocks noChangeArrowheads="1"/>
          </p:cNvSpPr>
          <p:nvPr/>
        </p:nvSpPr>
        <p:spPr bwMode="auto">
          <a:xfrm>
            <a:off x="6475526" y="2057400"/>
            <a:ext cx="304800" cy="1676400"/>
          </a:xfrm>
          <a:prstGeom prst="upArrow">
            <a:avLst>
              <a:gd name="adj1" fmla="val 50000"/>
              <a:gd name="adj2" fmla="val 168750"/>
            </a:avLst>
          </a:prstGeom>
          <a:solidFill>
            <a:srgbClr val="FF0000"/>
          </a:solidFill>
          <a:ln w="9525">
            <a:solidFill>
              <a:schemeClr val="tx1"/>
            </a:solidFill>
            <a:miter lim="800000"/>
            <a:headEnd/>
            <a:tailEnd/>
          </a:ln>
        </p:spPr>
        <p:txBody>
          <a:bodyPr wrap="none" anchor="ctr"/>
          <a:lstStyle/>
          <a:p>
            <a:endParaRPr lang="en-US"/>
          </a:p>
        </p:txBody>
      </p:sp>
      <p:sp>
        <p:nvSpPr>
          <p:cNvPr id="62471" name="Text Box 7"/>
          <p:cNvSpPr txBox="1">
            <a:spLocks noChangeArrowheads="1"/>
          </p:cNvSpPr>
          <p:nvPr/>
        </p:nvSpPr>
        <p:spPr bwMode="auto">
          <a:xfrm>
            <a:off x="4191000" y="5029200"/>
            <a:ext cx="1752600" cy="457200"/>
          </a:xfrm>
          <a:prstGeom prst="rect">
            <a:avLst/>
          </a:prstGeom>
          <a:noFill/>
          <a:ln w="9525">
            <a:noFill/>
            <a:miter lim="800000"/>
            <a:headEnd/>
            <a:tailEnd/>
          </a:ln>
        </p:spPr>
        <p:txBody>
          <a:bodyPr>
            <a:spAutoFit/>
          </a:bodyPr>
          <a:lstStyle/>
          <a:p>
            <a:pPr algn="ctr">
              <a:spcBef>
                <a:spcPct val="50000"/>
              </a:spcBef>
            </a:pPr>
            <a:r>
              <a:rPr lang="en-US" sz="2400" b="1">
                <a:solidFill>
                  <a:schemeClr val="bg1"/>
                </a:solidFill>
                <a:latin typeface="Times New Roman" pitchFamily="18" charset="0"/>
              </a:rPr>
              <a:t>Baffle</a:t>
            </a:r>
          </a:p>
        </p:txBody>
      </p:sp>
      <p:sp>
        <p:nvSpPr>
          <p:cNvPr id="62472" name="Line 8"/>
          <p:cNvSpPr>
            <a:spLocks noChangeShapeType="1"/>
          </p:cNvSpPr>
          <p:nvPr/>
        </p:nvSpPr>
        <p:spPr bwMode="auto">
          <a:xfrm flipV="1">
            <a:off x="5562600" y="4419600"/>
            <a:ext cx="0" cy="762000"/>
          </a:xfrm>
          <a:prstGeom prst="line">
            <a:avLst/>
          </a:prstGeom>
          <a:noFill/>
          <a:ln w="57150">
            <a:solidFill>
              <a:schemeClr val="accent2"/>
            </a:solidFill>
            <a:round/>
            <a:headEnd/>
            <a:tailEnd type="triangle" w="med" len="med"/>
          </a:ln>
        </p:spPr>
        <p:txBody>
          <a:bodyPr wrap="none"/>
          <a:lstStyle/>
          <a:p>
            <a:endParaRPr lang="en-US"/>
          </a:p>
        </p:txBody>
      </p:sp>
      <p:sp>
        <p:nvSpPr>
          <p:cNvPr id="62473" name="Text Box 9"/>
          <p:cNvSpPr txBox="1">
            <a:spLocks noChangeArrowheads="1"/>
          </p:cNvSpPr>
          <p:nvPr/>
        </p:nvSpPr>
        <p:spPr bwMode="auto">
          <a:xfrm>
            <a:off x="1524000" y="3962400"/>
            <a:ext cx="1676400" cy="457200"/>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Times New Roman" pitchFamily="18" charset="0"/>
              </a:rPr>
              <a:t>Burner</a:t>
            </a:r>
          </a:p>
        </p:txBody>
      </p:sp>
      <p:sp>
        <p:nvSpPr>
          <p:cNvPr id="62474" name="Line 10"/>
          <p:cNvSpPr>
            <a:spLocks noChangeShapeType="1"/>
          </p:cNvSpPr>
          <p:nvPr/>
        </p:nvSpPr>
        <p:spPr bwMode="auto">
          <a:xfrm>
            <a:off x="2590800" y="4191000"/>
            <a:ext cx="685800" cy="0"/>
          </a:xfrm>
          <a:prstGeom prst="line">
            <a:avLst/>
          </a:prstGeom>
          <a:noFill/>
          <a:ln w="57150">
            <a:solidFill>
              <a:schemeClr val="accent2"/>
            </a:solidFill>
            <a:round/>
            <a:headEnd/>
            <a:tailEnd type="triangle" w="med" len="med"/>
          </a:ln>
        </p:spPr>
        <p:txBody>
          <a:bodyPr wrap="none"/>
          <a:lstStyle/>
          <a:p>
            <a:endParaRPr lang="en-US"/>
          </a:p>
        </p:txBody>
      </p:sp>
      <p:sp>
        <p:nvSpPr>
          <p:cNvPr id="62475" name="Text Box 11"/>
          <p:cNvSpPr txBox="1">
            <a:spLocks noChangeArrowheads="1"/>
          </p:cNvSpPr>
          <p:nvPr/>
        </p:nvSpPr>
        <p:spPr bwMode="auto">
          <a:xfrm>
            <a:off x="6858000" y="3124200"/>
            <a:ext cx="838200" cy="457200"/>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Times New Roman" pitchFamily="18" charset="0"/>
              </a:rPr>
              <a:t>Flue</a:t>
            </a:r>
          </a:p>
        </p:txBody>
      </p:sp>
      <p:sp>
        <p:nvSpPr>
          <p:cNvPr id="62476" name="Line 12"/>
          <p:cNvSpPr>
            <a:spLocks noChangeShapeType="1"/>
          </p:cNvSpPr>
          <p:nvPr/>
        </p:nvSpPr>
        <p:spPr bwMode="auto">
          <a:xfrm flipH="1">
            <a:off x="6934200" y="3581400"/>
            <a:ext cx="533400" cy="0"/>
          </a:xfrm>
          <a:prstGeom prst="line">
            <a:avLst/>
          </a:prstGeom>
          <a:noFill/>
          <a:ln w="57150">
            <a:solidFill>
              <a:schemeClr val="bg1"/>
            </a:solidFill>
            <a:round/>
            <a:headEnd/>
            <a:tailEnd type="triangle" w="med" len="med"/>
          </a:ln>
        </p:spPr>
        <p:txBody>
          <a:bodyPr wrap="none"/>
          <a:lstStyle/>
          <a:p>
            <a:endParaRPr lang="en-US"/>
          </a:p>
        </p:txBody>
      </p:sp>
      <p:sp>
        <p:nvSpPr>
          <p:cNvPr id="62477" name="Text Box 13"/>
          <p:cNvSpPr txBox="1">
            <a:spLocks noChangeArrowheads="1"/>
          </p:cNvSpPr>
          <p:nvPr/>
        </p:nvSpPr>
        <p:spPr bwMode="auto">
          <a:xfrm>
            <a:off x="4343400" y="5181600"/>
            <a:ext cx="1752600" cy="457200"/>
          </a:xfrm>
          <a:prstGeom prst="rect">
            <a:avLst/>
          </a:prstGeom>
          <a:noFill/>
          <a:ln w="9525">
            <a:noFill/>
            <a:miter lim="800000"/>
            <a:headEnd/>
            <a:tailEnd/>
          </a:ln>
        </p:spPr>
        <p:txBody>
          <a:bodyPr>
            <a:spAutoFit/>
          </a:bodyPr>
          <a:lstStyle/>
          <a:p>
            <a:pPr algn="ctr">
              <a:spcBef>
                <a:spcPct val="50000"/>
              </a:spcBef>
            </a:pPr>
            <a:r>
              <a:rPr lang="en-US" sz="2400" b="1" dirty="0">
                <a:solidFill>
                  <a:srgbClr val="3E11FD"/>
                </a:solidFill>
                <a:latin typeface="Helvetica" pitchFamily="34" charset="0"/>
              </a:rPr>
              <a:t>Baffle</a:t>
            </a:r>
          </a:p>
        </p:txBody>
      </p:sp>
      <p:sp>
        <p:nvSpPr>
          <p:cNvPr id="62478" name="Text Box 14"/>
          <p:cNvSpPr txBox="1">
            <a:spLocks noChangeArrowheads="1"/>
          </p:cNvSpPr>
          <p:nvPr/>
        </p:nvSpPr>
        <p:spPr bwMode="auto">
          <a:xfrm>
            <a:off x="1676400" y="4114800"/>
            <a:ext cx="1676400" cy="457200"/>
          </a:xfrm>
          <a:prstGeom prst="rect">
            <a:avLst/>
          </a:prstGeom>
          <a:noFill/>
          <a:ln w="9525">
            <a:noFill/>
            <a:miter lim="800000"/>
            <a:headEnd/>
            <a:tailEnd/>
          </a:ln>
        </p:spPr>
        <p:txBody>
          <a:bodyPr>
            <a:spAutoFit/>
          </a:bodyPr>
          <a:lstStyle/>
          <a:p>
            <a:pPr>
              <a:spcBef>
                <a:spcPct val="50000"/>
              </a:spcBef>
            </a:pPr>
            <a:r>
              <a:rPr lang="en-US" sz="2400" b="1" dirty="0">
                <a:solidFill>
                  <a:srgbClr val="3E11FD"/>
                </a:solidFill>
                <a:latin typeface="Helvetica" pitchFamily="34" charset="0"/>
              </a:rPr>
              <a:t>Burner</a:t>
            </a:r>
          </a:p>
        </p:txBody>
      </p:sp>
      <p:sp>
        <p:nvSpPr>
          <p:cNvPr id="62479" name="Text Box 15"/>
          <p:cNvSpPr txBox="1">
            <a:spLocks noChangeArrowheads="1"/>
          </p:cNvSpPr>
          <p:nvPr/>
        </p:nvSpPr>
        <p:spPr bwMode="auto">
          <a:xfrm>
            <a:off x="7239000" y="3276600"/>
            <a:ext cx="838200" cy="457200"/>
          </a:xfrm>
          <a:prstGeom prst="rect">
            <a:avLst/>
          </a:prstGeom>
          <a:noFill/>
          <a:ln w="9525">
            <a:noFill/>
            <a:miter lim="800000"/>
            <a:headEnd/>
            <a:tailEnd/>
          </a:ln>
        </p:spPr>
        <p:txBody>
          <a:bodyPr>
            <a:spAutoFit/>
          </a:bodyPr>
          <a:lstStyle/>
          <a:p>
            <a:pPr>
              <a:spcBef>
                <a:spcPct val="50000"/>
              </a:spcBef>
            </a:pPr>
            <a:r>
              <a:rPr lang="en-US" sz="2400" b="1" dirty="0">
                <a:solidFill>
                  <a:srgbClr val="3E11FD"/>
                </a:solidFill>
                <a:latin typeface="Helvetica" pitchFamily="34" charset="0"/>
              </a:rPr>
              <a:t>Flue</a:t>
            </a:r>
          </a:p>
        </p:txBody>
      </p:sp>
      <p:sp>
        <p:nvSpPr>
          <p:cNvPr id="62480" name="Line 16"/>
          <p:cNvSpPr>
            <a:spLocks noChangeShapeType="1"/>
          </p:cNvSpPr>
          <p:nvPr/>
        </p:nvSpPr>
        <p:spPr bwMode="auto">
          <a:xfrm flipH="1">
            <a:off x="7086600" y="3733800"/>
            <a:ext cx="533400" cy="0"/>
          </a:xfrm>
          <a:prstGeom prst="line">
            <a:avLst/>
          </a:prstGeom>
          <a:noFill/>
          <a:ln w="57150">
            <a:solidFill>
              <a:schemeClr val="accent2"/>
            </a:solidFill>
            <a:round/>
            <a:headEnd/>
            <a:tailEnd type="triangle" w="med" len="med"/>
          </a:ln>
        </p:spPr>
        <p:txBody>
          <a:bodyPr wrap="none"/>
          <a:lstStyle/>
          <a:p>
            <a:endParaRPr lang="en-US"/>
          </a:p>
        </p:txBody>
      </p:sp>
      <p:pic>
        <p:nvPicPr>
          <p:cNvPr id="17" name="Picture 16" descr="fryer.JPG"/>
          <p:cNvPicPr>
            <a:picLocks noChangeAspect="1"/>
          </p:cNvPicPr>
          <p:nvPr/>
        </p:nvPicPr>
        <p:blipFill>
          <a:blip r:embed="rId4" cstate="print"/>
          <a:stretch>
            <a:fillRect/>
          </a:stretch>
        </p:blipFill>
        <p:spPr>
          <a:xfrm>
            <a:off x="187656" y="6102498"/>
            <a:ext cx="625834" cy="6258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blinds(horizontal)">
                                      <p:cBhvr>
                                        <p:cTn id="7" dur="500"/>
                                        <p:tgtEl>
                                          <p:spTgt spid="62466"/>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62467"/>
                                        </p:tgtEl>
                                        <p:attrNameLst>
                                          <p:attrName>style.visibility</p:attrName>
                                        </p:attrNameLst>
                                      </p:cBhvr>
                                      <p:to>
                                        <p:strVal val="visible"/>
                                      </p:to>
                                    </p:set>
                                    <p:anim calcmode="lin" valueType="num">
                                      <p:cBhvr>
                                        <p:cTn id="11" dur="500" fill="hold"/>
                                        <p:tgtEl>
                                          <p:spTgt spid="62467"/>
                                        </p:tgtEl>
                                        <p:attrNameLst>
                                          <p:attrName>ppt_w</p:attrName>
                                        </p:attrNameLst>
                                      </p:cBhvr>
                                      <p:tavLst>
                                        <p:tav tm="0">
                                          <p:val>
                                            <p:fltVal val="0"/>
                                          </p:val>
                                        </p:tav>
                                        <p:tav tm="100000">
                                          <p:val>
                                            <p:strVal val="#ppt_w"/>
                                          </p:val>
                                        </p:tav>
                                      </p:tavLst>
                                    </p:anim>
                                    <p:anim calcmode="lin" valueType="num">
                                      <p:cBhvr>
                                        <p:cTn id="12" dur="500" fill="hold"/>
                                        <p:tgtEl>
                                          <p:spTgt spid="62467"/>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499"/>
                                          </p:stCondLst>
                                        </p:cTn>
                                        <p:tgtEl>
                                          <p:spTgt spid="6247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6247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499"/>
                                          </p:stCondLst>
                                        </p:cTn>
                                        <p:tgtEl>
                                          <p:spTgt spid="6247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499"/>
                                          </p:stCondLst>
                                        </p:cTn>
                                        <p:tgtEl>
                                          <p:spTgt spid="6247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499"/>
                                          </p:stCondLst>
                                        </p:cTn>
                                        <p:tgtEl>
                                          <p:spTgt spid="62471"/>
                                        </p:tgtEl>
                                        <p:attrNameLst>
                                          <p:attrName>style.visibility</p:attrName>
                                        </p:attrNameLst>
                                      </p:cBhvr>
                                      <p:to>
                                        <p:strVal val="visible"/>
                                      </p:to>
                                    </p:set>
                                  </p:childTnLst>
                                </p:cTn>
                              </p:par>
                            </p:childTnLst>
                          </p:cTn>
                        </p:par>
                        <p:par>
                          <p:cTn id="28" fill="hold">
                            <p:stCondLst>
                              <p:cond delay="3500"/>
                            </p:stCondLst>
                            <p:childTnLst>
                              <p:par>
                                <p:cTn id="29" presetID="2" presetClass="entr" presetSubtype="4" fill="hold" grpId="0" nodeType="afterEffect">
                                  <p:stCondLst>
                                    <p:cond delay="0"/>
                                  </p:stCondLst>
                                  <p:childTnLst>
                                    <p:set>
                                      <p:cBhvr>
                                        <p:cTn id="30" dur="1" fill="hold">
                                          <p:stCondLst>
                                            <p:cond delay="0"/>
                                          </p:stCondLst>
                                        </p:cTn>
                                        <p:tgtEl>
                                          <p:spTgt spid="62472"/>
                                        </p:tgtEl>
                                        <p:attrNameLst>
                                          <p:attrName>style.visibility</p:attrName>
                                        </p:attrNameLst>
                                      </p:cBhvr>
                                      <p:to>
                                        <p:strVal val="visible"/>
                                      </p:to>
                                    </p:set>
                                    <p:anim calcmode="lin" valueType="num">
                                      <p:cBhvr additive="base">
                                        <p:cTn id="31" dur="500" fill="hold"/>
                                        <p:tgtEl>
                                          <p:spTgt spid="62472"/>
                                        </p:tgtEl>
                                        <p:attrNameLst>
                                          <p:attrName>ppt_x</p:attrName>
                                        </p:attrNameLst>
                                      </p:cBhvr>
                                      <p:tavLst>
                                        <p:tav tm="0">
                                          <p:val>
                                            <p:strVal val="#ppt_x"/>
                                          </p:val>
                                        </p:tav>
                                        <p:tav tm="100000">
                                          <p:val>
                                            <p:strVal val="#ppt_x"/>
                                          </p:val>
                                        </p:tav>
                                      </p:tavLst>
                                    </p:anim>
                                    <p:anim calcmode="lin" valueType="num">
                                      <p:cBhvr additive="base">
                                        <p:cTn id="32" dur="500" fill="hold"/>
                                        <p:tgtEl>
                                          <p:spTgt spid="62472"/>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9" presetClass="entr" presetSubtype="0" fill="hold" grpId="0" nodeType="afterEffect">
                                  <p:stCondLst>
                                    <p:cond delay="0"/>
                                  </p:stCondLst>
                                  <p:childTnLst>
                                    <p:set>
                                      <p:cBhvr>
                                        <p:cTn id="35" dur="1" fill="hold">
                                          <p:stCondLst>
                                            <p:cond delay="0"/>
                                          </p:stCondLst>
                                        </p:cTn>
                                        <p:tgtEl>
                                          <p:spTgt spid="62479"/>
                                        </p:tgtEl>
                                        <p:attrNameLst>
                                          <p:attrName>style.visibility</p:attrName>
                                        </p:attrNameLst>
                                      </p:cBhvr>
                                      <p:to>
                                        <p:strVal val="visible"/>
                                      </p:to>
                                    </p:set>
                                    <p:animEffect transition="in" filter="dissolve">
                                      <p:cBhvr>
                                        <p:cTn id="36" dur="500"/>
                                        <p:tgtEl>
                                          <p:spTgt spid="62479"/>
                                        </p:tgtEl>
                                      </p:cBhvr>
                                    </p:animEffect>
                                  </p:childTnLst>
                                </p:cTn>
                              </p:par>
                            </p:childTnLst>
                          </p:cTn>
                        </p:par>
                        <p:par>
                          <p:cTn id="37" fill="hold">
                            <p:stCondLst>
                              <p:cond delay="4500"/>
                            </p:stCondLst>
                            <p:childTnLst>
                              <p:par>
                                <p:cTn id="38" presetID="2" presetClass="entr" presetSubtype="2" fill="hold" grpId="0" nodeType="afterEffect">
                                  <p:stCondLst>
                                    <p:cond delay="0"/>
                                  </p:stCondLst>
                                  <p:childTnLst>
                                    <p:set>
                                      <p:cBhvr>
                                        <p:cTn id="39" dur="1" fill="hold">
                                          <p:stCondLst>
                                            <p:cond delay="0"/>
                                          </p:stCondLst>
                                        </p:cTn>
                                        <p:tgtEl>
                                          <p:spTgt spid="62476"/>
                                        </p:tgtEl>
                                        <p:attrNameLst>
                                          <p:attrName>style.visibility</p:attrName>
                                        </p:attrNameLst>
                                      </p:cBhvr>
                                      <p:to>
                                        <p:strVal val="visible"/>
                                      </p:to>
                                    </p:set>
                                    <p:anim calcmode="lin" valueType="num">
                                      <p:cBhvr additive="base">
                                        <p:cTn id="40" dur="500" fill="hold"/>
                                        <p:tgtEl>
                                          <p:spTgt spid="62476"/>
                                        </p:tgtEl>
                                        <p:attrNameLst>
                                          <p:attrName>ppt_x</p:attrName>
                                        </p:attrNameLst>
                                      </p:cBhvr>
                                      <p:tavLst>
                                        <p:tav tm="0">
                                          <p:val>
                                            <p:strVal val="1+#ppt_w/2"/>
                                          </p:val>
                                        </p:tav>
                                        <p:tav tm="100000">
                                          <p:val>
                                            <p:strVal val="#ppt_x"/>
                                          </p:val>
                                        </p:tav>
                                      </p:tavLst>
                                    </p:anim>
                                    <p:anim calcmode="lin" valueType="num">
                                      <p:cBhvr additive="base">
                                        <p:cTn id="41" dur="500" fill="hold"/>
                                        <p:tgtEl>
                                          <p:spTgt spid="62476"/>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2" presetClass="entr" presetSubtype="2" fill="hold" grpId="0" nodeType="afterEffect">
                                  <p:stCondLst>
                                    <p:cond delay="0"/>
                                  </p:stCondLst>
                                  <p:childTnLst>
                                    <p:set>
                                      <p:cBhvr>
                                        <p:cTn id="44" dur="1" fill="hold">
                                          <p:stCondLst>
                                            <p:cond delay="0"/>
                                          </p:stCondLst>
                                        </p:cTn>
                                        <p:tgtEl>
                                          <p:spTgt spid="62480"/>
                                        </p:tgtEl>
                                        <p:attrNameLst>
                                          <p:attrName>style.visibility</p:attrName>
                                        </p:attrNameLst>
                                      </p:cBhvr>
                                      <p:to>
                                        <p:strVal val="visible"/>
                                      </p:to>
                                    </p:set>
                                    <p:anim calcmode="lin" valueType="num">
                                      <p:cBhvr additive="base">
                                        <p:cTn id="45" dur="500" fill="hold"/>
                                        <p:tgtEl>
                                          <p:spTgt spid="62480"/>
                                        </p:tgtEl>
                                        <p:attrNameLst>
                                          <p:attrName>ppt_x</p:attrName>
                                        </p:attrNameLst>
                                      </p:cBhvr>
                                      <p:tavLst>
                                        <p:tav tm="0">
                                          <p:val>
                                            <p:strVal val="1+#ppt_w/2"/>
                                          </p:val>
                                        </p:tav>
                                        <p:tav tm="100000">
                                          <p:val>
                                            <p:strVal val="#ppt_x"/>
                                          </p:val>
                                        </p:tav>
                                      </p:tavLst>
                                    </p:anim>
                                    <p:anim calcmode="lin" valueType="num">
                                      <p:cBhvr additive="base">
                                        <p:cTn id="46" dur="500" fill="hold"/>
                                        <p:tgtEl>
                                          <p:spTgt spid="62480"/>
                                        </p:tgtEl>
                                        <p:attrNameLst>
                                          <p:attrName>ppt_y</p:attrName>
                                        </p:attrNameLst>
                                      </p:cBhvr>
                                      <p:tavLst>
                                        <p:tav tm="0">
                                          <p:val>
                                            <p:strVal val="#ppt_y"/>
                                          </p:val>
                                        </p:tav>
                                        <p:tav tm="100000">
                                          <p:val>
                                            <p:strVal val="#ppt_y"/>
                                          </p:val>
                                        </p:tav>
                                      </p:tavLst>
                                    </p:anim>
                                  </p:childTnLst>
                                </p:cTn>
                              </p:par>
                            </p:childTnLst>
                          </p:cTn>
                        </p:par>
                        <p:par>
                          <p:cTn id="47" fill="hold">
                            <p:stCondLst>
                              <p:cond delay="5500"/>
                            </p:stCondLst>
                            <p:childTnLst>
                              <p:par>
                                <p:cTn id="48" presetID="9" presetClass="entr" presetSubtype="0" fill="hold" grpId="0" nodeType="afterEffect">
                                  <p:stCondLst>
                                    <p:cond delay="0"/>
                                  </p:stCondLst>
                                  <p:childTnLst>
                                    <p:set>
                                      <p:cBhvr>
                                        <p:cTn id="49" dur="1" fill="hold">
                                          <p:stCondLst>
                                            <p:cond delay="0"/>
                                          </p:stCondLst>
                                        </p:cTn>
                                        <p:tgtEl>
                                          <p:spTgt spid="62470"/>
                                        </p:tgtEl>
                                        <p:attrNameLst>
                                          <p:attrName>style.visibility</p:attrName>
                                        </p:attrNameLst>
                                      </p:cBhvr>
                                      <p:to>
                                        <p:strVal val="visible"/>
                                      </p:to>
                                    </p:set>
                                    <p:animEffect transition="in" filter="dissolve">
                                      <p:cBhvr>
                                        <p:cTn id="50" dur="500"/>
                                        <p:tgtEl>
                                          <p:spTgt spid="62470"/>
                                        </p:tgtEl>
                                      </p:cBhvr>
                                    </p:animEffect>
                                  </p:childTnLst>
                                </p:cTn>
                              </p:par>
                            </p:childTnLst>
                          </p:cTn>
                        </p:par>
                        <p:par>
                          <p:cTn id="51" fill="hold">
                            <p:stCondLst>
                              <p:cond delay="6000"/>
                            </p:stCondLst>
                            <p:childTnLst>
                              <p:par>
                                <p:cTn id="52" presetID="9" presetClass="entr" presetSubtype="0" fill="hold" grpId="0" nodeType="afterEffect">
                                  <p:stCondLst>
                                    <p:cond delay="0"/>
                                  </p:stCondLst>
                                  <p:childTnLst>
                                    <p:set>
                                      <p:cBhvr>
                                        <p:cTn id="53" dur="1" fill="hold">
                                          <p:stCondLst>
                                            <p:cond delay="0"/>
                                          </p:stCondLst>
                                        </p:cTn>
                                        <p:tgtEl>
                                          <p:spTgt spid="62469"/>
                                        </p:tgtEl>
                                        <p:attrNameLst>
                                          <p:attrName>style.visibility</p:attrName>
                                        </p:attrNameLst>
                                      </p:cBhvr>
                                      <p:to>
                                        <p:strVal val="visible"/>
                                      </p:to>
                                    </p:set>
                                    <p:animEffect transition="in" filter="dissolve">
                                      <p:cBhvr>
                                        <p:cTn id="54"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utoUpdateAnimBg="0"/>
      <p:bldP spid="62469" grpId="0" autoUpdateAnimBg="0"/>
      <p:bldP spid="62470" grpId="0" animBg="1"/>
      <p:bldP spid="62471" grpId="0" autoUpdateAnimBg="0"/>
      <p:bldP spid="62472" grpId="0" animBg="1"/>
      <p:bldP spid="62473" grpId="0" autoUpdateAnimBg="0"/>
      <p:bldP spid="62474" grpId="0" animBg="1"/>
      <p:bldP spid="62476" grpId="0" animBg="1"/>
      <p:bldP spid="62477" grpId="0" autoUpdateAnimBg="0"/>
      <p:bldP spid="62478" grpId="0" autoUpdateAnimBg="0"/>
      <p:bldP spid="62479" grpId="0"/>
      <p:bldP spid="6248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892"/>
            <a:ext cx="9144000" cy="765597"/>
          </a:xfrm>
        </p:spPr>
        <p:txBody>
          <a:bodyPr/>
          <a:lstStyle/>
          <a:p>
            <a:r>
              <a:rPr lang="en-US" sz="3600" dirty="0" smtClean="0"/>
              <a:t>CHARBROILERS – “THE FLAVA THAT YA SAVA”</a:t>
            </a:r>
            <a:endParaRPr lang="en-US" sz="3600" b="1" dirty="0">
              <a:solidFill>
                <a:schemeClr val="bg1"/>
              </a:solidFill>
            </a:endParaRPr>
          </a:p>
        </p:txBody>
      </p:sp>
      <p:pic>
        <p:nvPicPr>
          <p:cNvPr id="5" name="Picture 7" descr="Imperial Burger Test (9)-13;44"/>
          <p:cNvPicPr>
            <a:picLocks noChangeAspect="1" noChangeArrowheads="1"/>
          </p:cNvPicPr>
          <p:nvPr/>
        </p:nvPicPr>
        <p:blipFill>
          <a:blip r:embed="rId2" cstate="screen"/>
          <a:srcRect/>
          <a:stretch>
            <a:fillRect/>
          </a:stretch>
        </p:blipFill>
        <p:spPr bwMode="auto">
          <a:xfrm>
            <a:off x="3836718" y="2014540"/>
            <a:ext cx="4850083" cy="3686175"/>
          </a:xfrm>
          <a:prstGeom prst="rect">
            <a:avLst/>
          </a:prstGeom>
          <a:noFill/>
          <a:ln w="9525">
            <a:noFill/>
            <a:miter lim="800000"/>
            <a:headEnd/>
            <a:tailEnd/>
          </a:ln>
        </p:spPr>
      </p:pic>
      <p:pic>
        <p:nvPicPr>
          <p:cNvPr id="74756" name="Picture 4" descr="http://blog.costumesupercenter.com/wp-content/uploads/2009/09/bonfire-011.jpg"/>
          <p:cNvPicPr>
            <a:picLocks noChangeAspect="1" noChangeArrowheads="1"/>
          </p:cNvPicPr>
          <p:nvPr/>
        </p:nvPicPr>
        <p:blipFill>
          <a:blip r:embed="rId3" cstate="screen"/>
          <a:srcRect/>
          <a:stretch>
            <a:fillRect/>
          </a:stretch>
        </p:blipFill>
        <p:spPr bwMode="auto">
          <a:xfrm>
            <a:off x="438398" y="2014541"/>
            <a:ext cx="3105150" cy="3686175"/>
          </a:xfrm>
          <a:prstGeom prst="rect">
            <a:avLst/>
          </a:prstGeom>
          <a:noFill/>
        </p:spPr>
      </p:pic>
      <p:sp>
        <p:nvSpPr>
          <p:cNvPr id="8" name="TextBox 7"/>
          <p:cNvSpPr txBox="1"/>
          <p:nvPr/>
        </p:nvSpPr>
        <p:spPr>
          <a:xfrm>
            <a:off x="1084933" y="5942530"/>
            <a:ext cx="6868099" cy="369332"/>
          </a:xfrm>
          <a:prstGeom prst="rect">
            <a:avLst/>
          </a:prstGeom>
          <a:noFill/>
        </p:spPr>
        <p:txBody>
          <a:bodyPr wrap="none" rtlCol="0">
            <a:spAutoFit/>
          </a:bodyPr>
          <a:lstStyle/>
          <a:p>
            <a:r>
              <a:rPr lang="en-US" b="1" dirty="0" smtClean="0"/>
              <a:t>Heat Plume shown by area of “white ash” = Temps over 750F</a:t>
            </a:r>
            <a:endParaRPr lang="en-US" b="1" dirty="0"/>
          </a:p>
        </p:txBody>
      </p:sp>
      <p:sp>
        <p:nvSpPr>
          <p:cNvPr id="6" name="TextBox 5"/>
          <p:cNvSpPr txBox="1"/>
          <p:nvPr/>
        </p:nvSpPr>
        <p:spPr>
          <a:xfrm>
            <a:off x="0" y="1291151"/>
            <a:ext cx="9143999" cy="369332"/>
          </a:xfrm>
          <a:prstGeom prst="rect">
            <a:avLst/>
          </a:prstGeom>
          <a:noFill/>
        </p:spPr>
        <p:txBody>
          <a:bodyPr wrap="square" rtlCol="0">
            <a:spAutoFit/>
          </a:bodyPr>
          <a:lstStyle/>
          <a:p>
            <a:pPr algn="ctr"/>
            <a:r>
              <a:rPr lang="en-US" b="1" dirty="0" smtClean="0"/>
              <a:t>THE “CAMPFIRE EFFECT” – HEAT PLUME DRAWS HEAT TO THE CENTER</a:t>
            </a:r>
            <a:endParaRPr lang="en-US" b="1" dirty="0"/>
          </a:p>
        </p:txBody>
      </p:sp>
      <p:sp>
        <p:nvSpPr>
          <p:cNvPr id="7" name="Oval 6"/>
          <p:cNvSpPr/>
          <p:nvPr/>
        </p:nvSpPr>
        <p:spPr>
          <a:xfrm rot="19757309">
            <a:off x="4949122" y="2865447"/>
            <a:ext cx="3629483" cy="159152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p:cNvSpPr>
          <p:nvPr/>
        </p:nvSpPr>
        <p:spPr bwMode="auto">
          <a:xfrm>
            <a:off x="0" y="0"/>
            <a:ext cx="9144000" cy="9092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Geneva" charset="-128"/>
                <a:cs typeface="Geneva"/>
              </a:rPr>
              <a:t>How VTEC will change your kitchen</a:t>
            </a:r>
            <a:endParaRPr kumimoji="0" lang="en-US" sz="4400" b="1" i="0" u="none" strike="noStrike" kern="1200" cap="none" spc="0" normalizeH="0" baseline="0" noProof="0" dirty="0">
              <a:ln>
                <a:noFill/>
              </a:ln>
              <a:solidFill>
                <a:schemeClr val="tx1"/>
              </a:solidFill>
              <a:effectLst/>
              <a:uLnTx/>
              <a:uFillTx/>
              <a:latin typeface="+mj-lt"/>
              <a:ea typeface="Geneva" charset="-128"/>
              <a:cs typeface="Geneva"/>
            </a:endParaRPr>
          </a:p>
        </p:txBody>
      </p:sp>
      <p:sp>
        <p:nvSpPr>
          <p:cNvPr id="94" name="Content Placeholder 2"/>
          <p:cNvSpPr>
            <a:spLocks noGrp="1"/>
          </p:cNvSpPr>
          <p:nvPr>
            <p:ph idx="1"/>
          </p:nvPr>
        </p:nvSpPr>
        <p:spPr>
          <a:xfrm>
            <a:off x="0" y="987975"/>
            <a:ext cx="9144000" cy="5054108"/>
          </a:xfrm>
        </p:spPr>
        <p:txBody>
          <a:bodyPr>
            <a:normAutofit lnSpcReduction="10000"/>
          </a:bodyPr>
          <a:lstStyle/>
          <a:p>
            <a:pPr>
              <a:spcBef>
                <a:spcPts val="0"/>
              </a:spcBef>
            </a:pPr>
            <a:r>
              <a:rPr lang="en-US" sz="2400" b="1" u="sng" dirty="0" smtClean="0"/>
              <a:t>Food Quality</a:t>
            </a:r>
          </a:p>
          <a:p>
            <a:pPr lvl="1">
              <a:spcBef>
                <a:spcPts val="0"/>
              </a:spcBef>
            </a:pPr>
            <a:r>
              <a:rPr lang="en-US" sz="2400" dirty="0" smtClean="0"/>
              <a:t>Cooking with TRUE Infrared makes the food juicier, larger &amp; heavier…</a:t>
            </a:r>
            <a:r>
              <a:rPr lang="en-US" sz="2400" i="1" dirty="0" smtClean="0"/>
              <a:t>tastier</a:t>
            </a:r>
            <a:r>
              <a:rPr lang="en-US" sz="2400" dirty="0" smtClean="0"/>
              <a:t>!</a:t>
            </a:r>
          </a:p>
          <a:p>
            <a:pPr lvl="1">
              <a:spcBef>
                <a:spcPts val="0"/>
              </a:spcBef>
            </a:pPr>
            <a:r>
              <a:rPr lang="en-US" sz="2400" dirty="0" smtClean="0"/>
              <a:t>Uniform zone temperature means under/overcooked food are gone forever.</a:t>
            </a:r>
          </a:p>
          <a:p>
            <a:pPr>
              <a:spcBef>
                <a:spcPts val="0"/>
              </a:spcBef>
            </a:pPr>
            <a:r>
              <a:rPr lang="en-US" sz="2400" b="1" u="sng" dirty="0" smtClean="0"/>
              <a:t>Operations</a:t>
            </a:r>
          </a:p>
          <a:p>
            <a:pPr lvl="1">
              <a:spcBef>
                <a:spcPts val="0"/>
              </a:spcBef>
            </a:pPr>
            <a:r>
              <a:rPr lang="en-US" sz="2400" b="1" dirty="0" smtClean="0">
                <a:solidFill>
                  <a:srgbClr val="FF0000"/>
                </a:solidFill>
              </a:rPr>
              <a:t>Cook to time! </a:t>
            </a:r>
            <a:r>
              <a:rPr lang="en-US" sz="2400" dirty="0" smtClean="0"/>
              <a:t>No more ‘babysitting’ the charbroiler…</a:t>
            </a:r>
          </a:p>
          <a:p>
            <a:pPr lvl="1">
              <a:spcBef>
                <a:spcPts val="0"/>
              </a:spcBef>
            </a:pPr>
            <a:r>
              <a:rPr lang="en-US" sz="2400" dirty="0" smtClean="0"/>
              <a:t>Clean-up is a breeze…done in seconds, not hours!</a:t>
            </a:r>
          </a:p>
          <a:p>
            <a:pPr lvl="1">
              <a:spcBef>
                <a:spcPts val="0"/>
              </a:spcBef>
            </a:pPr>
            <a:r>
              <a:rPr lang="en-US" sz="2400" dirty="0" smtClean="0"/>
              <a:t>Ignition at the turn of a dial</a:t>
            </a:r>
          </a:p>
          <a:p>
            <a:pPr lvl="1">
              <a:spcBef>
                <a:spcPts val="0"/>
              </a:spcBef>
            </a:pPr>
            <a:r>
              <a:rPr lang="en-US" sz="2400" dirty="0" smtClean="0"/>
              <a:t>Room temperature to Cook temperature in 15 minutes!</a:t>
            </a:r>
          </a:p>
          <a:p>
            <a:pPr>
              <a:spcBef>
                <a:spcPts val="0"/>
              </a:spcBef>
            </a:pPr>
            <a:r>
              <a:rPr lang="en-US" sz="2400" b="1" u="sng" dirty="0" smtClean="0"/>
              <a:t>Gas Savings</a:t>
            </a:r>
          </a:p>
          <a:p>
            <a:pPr lvl="1">
              <a:spcBef>
                <a:spcPts val="0"/>
              </a:spcBef>
            </a:pPr>
            <a:r>
              <a:rPr lang="en-US" sz="2400" dirty="0" smtClean="0"/>
              <a:t>Uses ½ the gas of a standard charbroiler – savings you’ll notice!</a:t>
            </a:r>
          </a:p>
          <a:p>
            <a:pPr lvl="1">
              <a:spcBef>
                <a:spcPts val="0"/>
              </a:spcBef>
            </a:pPr>
            <a:r>
              <a:rPr lang="en-US" sz="2400" dirty="0" smtClean="0"/>
              <a:t>Pays for itself in 2-years or less!*</a:t>
            </a:r>
          </a:p>
          <a:p>
            <a:pPr lvl="1">
              <a:spcBef>
                <a:spcPts val="0"/>
              </a:spcBef>
            </a:pPr>
            <a:r>
              <a:rPr lang="en-US" sz="2400" dirty="0" smtClean="0"/>
              <a:t>No standing pilots results in additional savings</a:t>
            </a:r>
          </a:p>
        </p:txBody>
      </p:sp>
      <p:sp>
        <p:nvSpPr>
          <p:cNvPr id="95" name="TextBox 94"/>
          <p:cNvSpPr txBox="1"/>
          <p:nvPr/>
        </p:nvSpPr>
        <p:spPr>
          <a:xfrm>
            <a:off x="1" y="6373889"/>
            <a:ext cx="7756524" cy="523220"/>
          </a:xfrm>
          <a:prstGeom prst="rect">
            <a:avLst/>
          </a:prstGeom>
          <a:noFill/>
        </p:spPr>
        <p:txBody>
          <a:bodyPr wrap="square" rtlCol="0">
            <a:spAutoFit/>
          </a:bodyPr>
          <a:lstStyle/>
          <a:p>
            <a:r>
              <a:rPr lang="en-US" sz="1400" dirty="0" smtClean="0"/>
              <a:t>*Based on average usage of a standard 48” charbroiler versus a VTEC48.</a:t>
            </a:r>
          </a:p>
          <a:p>
            <a:r>
              <a:rPr lang="en-US" sz="1400" dirty="0" smtClean="0"/>
              <a:t>  See </a:t>
            </a:r>
            <a:r>
              <a:rPr lang="en-US" sz="1400" dirty="0" smtClean="0">
                <a:hlinkClick r:id="rId3"/>
              </a:rPr>
              <a:t>www.VulcanEquipment.com/VTEC</a:t>
            </a:r>
            <a:r>
              <a:rPr lang="en-US" sz="1400" dirty="0" smtClean="0"/>
              <a:t>	 to calculate your own savings!</a:t>
            </a:r>
            <a:endParaRPr lang="en-US" sz="1400" dirty="0"/>
          </a:p>
        </p:txBody>
      </p:sp>
    </p:spTree>
    <p:extLst>
      <p:ext uri="{BB962C8B-B14F-4D97-AF65-F5344CB8AC3E}">
        <p14:creationId xmlns:p14="http://schemas.microsoft.com/office/powerpoint/2010/main" val="20422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screen"/>
          <a:srcRect/>
          <a:stretch>
            <a:fillRect/>
          </a:stretch>
        </p:blipFill>
        <p:spPr bwMode="auto">
          <a:xfrm>
            <a:off x="460902" y="1405351"/>
            <a:ext cx="8382000" cy="3905250"/>
          </a:xfrm>
          <a:prstGeom prst="rect">
            <a:avLst/>
          </a:prstGeom>
          <a:noFill/>
          <a:ln w="9525">
            <a:noFill/>
            <a:miter lim="800000"/>
            <a:headEnd/>
            <a:tailEnd/>
          </a:ln>
          <a:effectLst/>
        </p:spPr>
      </p:pic>
      <p:grpSp>
        <p:nvGrpSpPr>
          <p:cNvPr id="2" name="Group 108"/>
          <p:cNvGrpSpPr/>
          <p:nvPr/>
        </p:nvGrpSpPr>
        <p:grpSpPr>
          <a:xfrm>
            <a:off x="1293125" y="1880071"/>
            <a:ext cx="6391726" cy="1028289"/>
            <a:chOff x="1293125" y="1880071"/>
            <a:chExt cx="6391726" cy="1028289"/>
          </a:xfrm>
        </p:grpSpPr>
        <p:grpSp>
          <p:nvGrpSpPr>
            <p:cNvPr id="3" name="Group 68"/>
            <p:cNvGrpSpPr/>
            <p:nvPr/>
          </p:nvGrpSpPr>
          <p:grpSpPr>
            <a:xfrm>
              <a:off x="1293125" y="1880071"/>
              <a:ext cx="6349499" cy="1028289"/>
              <a:chOff x="1293125" y="1880071"/>
              <a:chExt cx="6349499" cy="1028289"/>
            </a:xfrm>
          </p:grpSpPr>
          <p:cxnSp>
            <p:nvCxnSpPr>
              <p:cNvPr id="13" name="Straight Connector 12"/>
              <p:cNvCxnSpPr/>
              <p:nvPr/>
            </p:nvCxnSpPr>
            <p:spPr>
              <a:xfrm flipV="1">
                <a:off x="1293125" y="1880071"/>
                <a:ext cx="5015377" cy="2964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964629" y="2481169"/>
                <a:ext cx="5677995" cy="4271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4" idx="3"/>
              </p:cNvCxnSpPr>
              <p:nvPr/>
            </p:nvCxnSpPr>
            <p:spPr>
              <a:xfrm>
                <a:off x="1293126" y="2157283"/>
                <a:ext cx="671503" cy="7510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485645" y="2121524"/>
                <a:ext cx="1009584" cy="6499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7" name="Straight Connector 36"/>
            <p:cNvCxnSpPr/>
            <p:nvPr/>
          </p:nvCxnSpPr>
          <p:spPr>
            <a:xfrm>
              <a:off x="3882483" y="2035301"/>
              <a:ext cx="1057585" cy="6402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107021" y="1970615"/>
              <a:ext cx="1240277" cy="6176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308502" y="1880071"/>
              <a:ext cx="1376349" cy="6010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12" name="TextBox 111"/>
          <p:cNvSpPr txBox="1"/>
          <p:nvPr/>
        </p:nvSpPr>
        <p:spPr>
          <a:xfrm>
            <a:off x="385828" y="5097678"/>
            <a:ext cx="7938708" cy="1631216"/>
          </a:xfrm>
          <a:prstGeom prst="rect">
            <a:avLst/>
          </a:prstGeom>
          <a:noFill/>
        </p:spPr>
        <p:txBody>
          <a:bodyPr wrap="square" rtlCol="0">
            <a:spAutoFit/>
          </a:bodyPr>
          <a:lstStyle/>
          <a:p>
            <a:pPr>
              <a:buFont typeface="Arial" pitchFamily="34" charset="0"/>
              <a:buChar char="•"/>
            </a:pPr>
            <a:r>
              <a:rPr lang="en-US" dirty="0" smtClean="0"/>
              <a:t> </a:t>
            </a:r>
            <a:r>
              <a:rPr lang="en-US" sz="2000" dirty="0" smtClean="0"/>
              <a:t>1-burner per linear foot (11.5-inch x 25-inch grates)</a:t>
            </a:r>
          </a:p>
          <a:p>
            <a:pPr>
              <a:buFont typeface="Arial" pitchFamily="34" charset="0"/>
              <a:buChar char="•"/>
            </a:pPr>
            <a:r>
              <a:rPr lang="en-US" sz="2000" dirty="0" smtClean="0"/>
              <a:t> 14, 25, 36, 48 and 60” size options (1-burner up to 5-burners)</a:t>
            </a:r>
          </a:p>
          <a:p>
            <a:pPr>
              <a:buFont typeface="Arial" pitchFamily="34" charset="0"/>
              <a:buChar char="•"/>
            </a:pPr>
            <a:r>
              <a:rPr lang="en-US" sz="2000" dirty="0"/>
              <a:t> </a:t>
            </a:r>
            <a:r>
              <a:rPr lang="en-US" sz="2000" dirty="0" smtClean="0"/>
              <a:t>Burners rated at 22,000 Btu/hr. </a:t>
            </a:r>
          </a:p>
          <a:p>
            <a:pPr>
              <a:buFont typeface="Arial" pitchFamily="34" charset="0"/>
              <a:buChar char="•"/>
            </a:pPr>
            <a:r>
              <a:rPr lang="en-US" sz="2000" dirty="0" smtClean="0"/>
              <a:t> Wide range gas valves. (8,000 Btu/hr at low setting)</a:t>
            </a:r>
          </a:p>
          <a:p>
            <a:pPr>
              <a:buFont typeface="Arial" pitchFamily="34" charset="0"/>
              <a:buChar char="•"/>
            </a:pPr>
            <a:r>
              <a:rPr lang="en-US" sz="2000" dirty="0" smtClean="0"/>
              <a:t> </a:t>
            </a:r>
            <a:r>
              <a:rPr lang="en-US" sz="2000" b="1" u="sng" dirty="0" smtClean="0"/>
              <a:t>No standing pilots</a:t>
            </a:r>
            <a:r>
              <a:rPr lang="en-US" sz="2000" b="1" dirty="0" smtClean="0"/>
              <a:t> </a:t>
            </a:r>
            <a:r>
              <a:rPr lang="en-US" sz="2000" dirty="0" smtClean="0"/>
              <a:t>- Direct spark rotary piezoelectric igniters.</a:t>
            </a:r>
            <a:endParaRPr lang="en-US" sz="2000" dirty="0"/>
          </a:p>
        </p:txBody>
      </p:sp>
      <p:grpSp>
        <p:nvGrpSpPr>
          <p:cNvPr id="8" name="Group 126"/>
          <p:cNvGrpSpPr/>
          <p:nvPr/>
        </p:nvGrpSpPr>
        <p:grpSpPr>
          <a:xfrm>
            <a:off x="3525063" y="3676846"/>
            <a:ext cx="4117561" cy="1336490"/>
            <a:chOff x="3525063" y="3676846"/>
            <a:chExt cx="4117561" cy="1336490"/>
          </a:xfrm>
        </p:grpSpPr>
        <p:sp>
          <p:nvSpPr>
            <p:cNvPr id="120" name="Curved Down Arrow 119"/>
            <p:cNvSpPr/>
            <p:nvPr/>
          </p:nvSpPr>
          <p:spPr>
            <a:xfrm rot="10298790">
              <a:off x="6542109" y="3676846"/>
              <a:ext cx="818979" cy="470515"/>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 name="Curved Down Arrow 120"/>
            <p:cNvSpPr/>
            <p:nvPr/>
          </p:nvSpPr>
          <p:spPr>
            <a:xfrm rot="10298790">
              <a:off x="3525063" y="3962416"/>
              <a:ext cx="818979" cy="470515"/>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 name="Rectangle 122"/>
            <p:cNvSpPr/>
            <p:nvPr/>
          </p:nvSpPr>
          <p:spPr>
            <a:xfrm>
              <a:off x="3922311" y="4459338"/>
              <a:ext cx="3720313" cy="553998"/>
            </a:xfrm>
            <a:prstGeom prst="rect">
              <a:avLst/>
            </a:prstGeom>
            <a:noFill/>
          </p:spPr>
          <p:txBody>
            <a:bodyPr wrap="none" lIns="91440" tIns="45720" rIns="91440" bIns="45720">
              <a:spAutoFit/>
            </a:bodyPr>
            <a:lstStyle/>
            <a:p>
              <a:pPr algn="ctr"/>
              <a:r>
                <a:rPr lang="en-US" sz="3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ROTARY IGNITORS</a:t>
              </a:r>
              <a:endParaRPr lang="en-US"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grpSp>
        <p:nvGrpSpPr>
          <p:cNvPr id="9" name="Group 125"/>
          <p:cNvGrpSpPr/>
          <p:nvPr/>
        </p:nvGrpSpPr>
        <p:grpSpPr>
          <a:xfrm>
            <a:off x="2361423" y="2758892"/>
            <a:ext cx="5578232" cy="1386981"/>
            <a:chOff x="2361423" y="2758892"/>
            <a:chExt cx="5578232" cy="1386981"/>
          </a:xfrm>
        </p:grpSpPr>
        <p:sp>
          <p:nvSpPr>
            <p:cNvPr id="115" name="Oval 114"/>
            <p:cNvSpPr/>
            <p:nvPr/>
          </p:nvSpPr>
          <p:spPr>
            <a:xfrm>
              <a:off x="2823100" y="3559947"/>
              <a:ext cx="614079" cy="58592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4379628" y="3419384"/>
              <a:ext cx="614079" cy="58592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5892518" y="3266984"/>
              <a:ext cx="614079" cy="58592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7325576" y="3126421"/>
              <a:ext cx="614079" cy="58592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2361423" y="2758892"/>
              <a:ext cx="5215530"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WIDE RANGE GAS VALVES</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30" name="Title 1"/>
          <p:cNvSpPr txBox="1">
            <a:spLocks/>
          </p:cNvSpPr>
          <p:nvPr/>
        </p:nvSpPr>
        <p:spPr bwMode="auto">
          <a:xfrm>
            <a:off x="0" y="0"/>
            <a:ext cx="9144000" cy="9092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Geneva" charset="-128"/>
                <a:cs typeface="Geneva"/>
              </a:rPr>
              <a:t>VTEC Design &amp; Construction</a:t>
            </a:r>
            <a:endParaRPr kumimoji="0" lang="en-US" sz="4400" b="1" i="0" u="none" strike="noStrike" kern="1200" cap="none" spc="0" normalizeH="0" baseline="0" noProof="0" dirty="0">
              <a:ln>
                <a:noFill/>
              </a:ln>
              <a:solidFill>
                <a:schemeClr val="tx1"/>
              </a:solidFill>
              <a:effectLst/>
              <a:uLnTx/>
              <a:uFillTx/>
              <a:latin typeface="+mj-lt"/>
              <a:ea typeface="Geneva" charset="-128"/>
              <a:cs typeface="Geneva"/>
            </a:endParaRPr>
          </a:p>
        </p:txBody>
      </p:sp>
      <p:grpSp>
        <p:nvGrpSpPr>
          <p:cNvPr id="10" name="Group 8"/>
          <p:cNvGrpSpPr/>
          <p:nvPr/>
        </p:nvGrpSpPr>
        <p:grpSpPr>
          <a:xfrm>
            <a:off x="2420292" y="1976244"/>
            <a:ext cx="1432566" cy="523220"/>
            <a:chOff x="3787504" y="1843074"/>
            <a:chExt cx="1432566" cy="523220"/>
          </a:xfrm>
        </p:grpSpPr>
        <p:sp>
          <p:nvSpPr>
            <p:cNvPr id="7" name="TextBox 6"/>
            <p:cNvSpPr txBox="1"/>
            <p:nvPr/>
          </p:nvSpPr>
          <p:spPr>
            <a:xfrm>
              <a:off x="4319027" y="1843074"/>
              <a:ext cx="901043" cy="523220"/>
            </a:xfrm>
            <a:prstGeom prst="rect">
              <a:avLst/>
            </a:prstGeom>
            <a:noFill/>
          </p:spPr>
          <p:txBody>
            <a:bodyPr wrap="square" rtlCol="0">
              <a:spAutoFit/>
            </a:bodyPr>
            <a:lstStyle/>
            <a:p>
              <a:r>
                <a:rPr lang="en-US" sz="2800" b="1" dirty="0" smtClean="0">
                  <a:solidFill>
                    <a:srgbClr val="FFFF00"/>
                  </a:solidFill>
                </a:rPr>
                <a:t>25”</a:t>
              </a:r>
              <a:endParaRPr lang="en-US" sz="2800" b="1" dirty="0">
                <a:solidFill>
                  <a:srgbClr val="FFFF00"/>
                </a:solidFill>
              </a:endParaRPr>
            </a:p>
          </p:txBody>
        </p:sp>
        <p:sp>
          <p:nvSpPr>
            <p:cNvPr id="6" name="Left-Right Arrow 5"/>
            <p:cNvSpPr/>
            <p:nvPr/>
          </p:nvSpPr>
          <p:spPr>
            <a:xfrm rot="2043184">
              <a:off x="3787504" y="2217367"/>
              <a:ext cx="1158118" cy="144566"/>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7"/>
          <p:cNvGrpSpPr/>
          <p:nvPr/>
        </p:nvGrpSpPr>
        <p:grpSpPr>
          <a:xfrm>
            <a:off x="1292490" y="1664964"/>
            <a:ext cx="1367770" cy="544995"/>
            <a:chOff x="2641946" y="1540672"/>
            <a:chExt cx="1367770" cy="544995"/>
          </a:xfrm>
        </p:grpSpPr>
        <p:sp>
          <p:nvSpPr>
            <p:cNvPr id="4" name="Left-Right Arrow 3"/>
            <p:cNvSpPr/>
            <p:nvPr/>
          </p:nvSpPr>
          <p:spPr>
            <a:xfrm rot="21443848">
              <a:off x="2641946" y="1924359"/>
              <a:ext cx="1232315" cy="161308"/>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927558" y="1540672"/>
              <a:ext cx="1082158" cy="523220"/>
            </a:xfrm>
            <a:prstGeom prst="rect">
              <a:avLst/>
            </a:prstGeom>
            <a:noFill/>
          </p:spPr>
          <p:txBody>
            <a:bodyPr wrap="square" rtlCol="0">
              <a:spAutoFit/>
            </a:bodyPr>
            <a:lstStyle/>
            <a:p>
              <a:r>
                <a:rPr lang="en-US" sz="2800" b="1" dirty="0" smtClean="0">
                  <a:solidFill>
                    <a:srgbClr val="FFFF00"/>
                  </a:solidFill>
                </a:rPr>
                <a:t>11.5”</a:t>
              </a:r>
              <a:endParaRPr lang="en-US" sz="2800" b="1" dirty="0">
                <a:solidFill>
                  <a:srgbClr val="FFFF00"/>
                </a:solidFill>
              </a:endParaRPr>
            </a:p>
          </p:txBody>
        </p:sp>
      </p:grpSp>
    </p:spTree>
    <p:extLst>
      <p:ext uri="{BB962C8B-B14F-4D97-AF65-F5344CB8AC3E}">
        <p14:creationId xmlns:p14="http://schemas.microsoft.com/office/powerpoint/2010/main" val="14174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randombar(horizontal)">
                                      <p:cBhvr>
                                        <p:cTn id="7" dur="500"/>
                                        <p:tgtEl>
                                          <p:spTgt spid="112">
                                            <p:txEl>
                                              <p:pRg st="0" end="0"/>
                                            </p:txEl>
                                          </p:spTgt>
                                        </p:tgtEl>
                                      </p:cBhvr>
                                    </p:animEffect>
                                  </p:childTnLst>
                                </p:cTn>
                              </p:par>
                              <p:par>
                                <p:cTn id="8" presetID="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2">
                                            <p:txEl>
                                              <p:pRg st="1" end="1"/>
                                            </p:txEl>
                                          </p:spTgt>
                                        </p:tgtEl>
                                        <p:attrNameLst>
                                          <p:attrName>style.visibility</p:attrName>
                                        </p:attrNameLst>
                                      </p:cBhvr>
                                      <p:to>
                                        <p:strVal val="visible"/>
                                      </p:to>
                                    </p:set>
                                    <p:animEffect transition="in" filter="randombar(horizontal)">
                                      <p:cBhvr>
                                        <p:cTn id="25" dur="500"/>
                                        <p:tgtEl>
                                          <p:spTgt spid="112">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2">
                                            <p:txEl>
                                              <p:pRg st="2" end="2"/>
                                            </p:txEl>
                                          </p:spTgt>
                                        </p:tgtEl>
                                        <p:attrNameLst>
                                          <p:attrName>style.visibility</p:attrName>
                                        </p:attrNameLst>
                                      </p:cBhvr>
                                      <p:to>
                                        <p:strVal val="visible"/>
                                      </p:to>
                                    </p:set>
                                    <p:animEffect transition="in" filter="randombar(horizontal)">
                                      <p:cBhvr>
                                        <p:cTn id="28" dur="500"/>
                                        <p:tgtEl>
                                          <p:spTgt spid="1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12">
                                            <p:txEl>
                                              <p:pRg st="3" end="3"/>
                                            </p:txEl>
                                          </p:spTgt>
                                        </p:tgtEl>
                                        <p:attrNameLst>
                                          <p:attrName>style.visibility</p:attrName>
                                        </p:attrNameLst>
                                      </p:cBhvr>
                                      <p:to>
                                        <p:strVal val="visible"/>
                                      </p:to>
                                    </p:set>
                                    <p:animEffect transition="in" filter="randombar(horizontal)">
                                      <p:cBhvr>
                                        <p:cTn id="33" dur="500"/>
                                        <p:tgtEl>
                                          <p:spTgt spid="112">
                                            <p:txEl>
                                              <p:pRg st="3" end="3"/>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12">
                                            <p:txEl>
                                              <p:pRg st="4" end="4"/>
                                            </p:txEl>
                                          </p:spTgt>
                                        </p:tgtEl>
                                        <p:attrNameLst>
                                          <p:attrName>style.visibility</p:attrName>
                                        </p:attrNameLst>
                                      </p:cBhvr>
                                      <p:to>
                                        <p:strVal val="visible"/>
                                      </p:to>
                                    </p:set>
                                    <p:animEffect transition="in" filter="randombar(horizontal)">
                                      <p:cBhvr>
                                        <p:cTn id="41" dur="500"/>
                                        <p:tgtEl>
                                          <p:spTgt spid="112">
                                            <p:txEl>
                                              <p:pRg st="4" end="4"/>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urner Cut out 5.JPG"/>
          <p:cNvPicPr>
            <a:picLocks noGrp="1" noChangeAspect="1"/>
          </p:cNvPicPr>
          <p:nvPr isPhoto="1"/>
        </p:nvPicPr>
        <p:blipFill>
          <a:blip r:embed="rId3" cstate="email">
            <a:lum/>
          </a:blip>
          <a:srcRect/>
          <a:stretch>
            <a:fillRect/>
          </a:stretch>
        </p:blipFill>
        <p:spPr>
          <a:xfrm>
            <a:off x="4923722" y="1487750"/>
            <a:ext cx="4069071" cy="3155606"/>
          </a:xfrm>
          <a:prstGeom prst="rect">
            <a:avLst/>
          </a:prstGeom>
          <a:noFill/>
          <a:ln>
            <a:noFill/>
          </a:ln>
        </p:spPr>
      </p:pic>
      <p:grpSp>
        <p:nvGrpSpPr>
          <p:cNvPr id="2" name="Group 5"/>
          <p:cNvGrpSpPr/>
          <p:nvPr/>
        </p:nvGrpSpPr>
        <p:grpSpPr>
          <a:xfrm>
            <a:off x="51614" y="1241779"/>
            <a:ext cx="4299734" cy="5333710"/>
            <a:chOff x="4806166" y="1003949"/>
            <a:chExt cx="4299734" cy="5333710"/>
          </a:xfrm>
        </p:grpSpPr>
        <p:grpSp>
          <p:nvGrpSpPr>
            <p:cNvPr id="3" name="Group 8"/>
            <p:cNvGrpSpPr>
              <a:grpSpLocks noChangeAspect="1"/>
            </p:cNvGrpSpPr>
            <p:nvPr/>
          </p:nvGrpSpPr>
          <p:grpSpPr>
            <a:xfrm>
              <a:off x="4986600" y="1659158"/>
              <a:ext cx="3825478" cy="2798542"/>
              <a:chOff x="5309455" y="3194664"/>
              <a:chExt cx="3377345" cy="2533595"/>
            </a:xfrm>
          </p:grpSpPr>
          <p:pic>
            <p:nvPicPr>
              <p:cNvPr id="4" name="Picture 3" descr="C:\Documents and Settings\Owner\My Documents\PNG Folders\Folders 11.30.06\TEC Searmaster II Grill Pics\TEC Searmaster Test nov 3\4333 ceramic burner assembly.JPG"/>
              <p:cNvPicPr>
                <a:picLocks noChangeAspect="1" noChangeArrowheads="1"/>
              </p:cNvPicPr>
              <p:nvPr/>
            </p:nvPicPr>
            <p:blipFill>
              <a:blip r:embed="rId4" cstate="email"/>
              <a:srcRect/>
              <a:stretch>
                <a:fillRect/>
              </a:stretch>
            </p:blipFill>
            <p:spPr bwMode="auto">
              <a:xfrm>
                <a:off x="5309455" y="3194664"/>
                <a:ext cx="3377345" cy="2533595"/>
              </a:xfrm>
              <a:prstGeom prst="rect">
                <a:avLst/>
              </a:prstGeom>
              <a:noFill/>
              <a:ln w="9525">
                <a:noFill/>
                <a:miter lim="800000"/>
                <a:headEnd/>
                <a:tailEnd/>
              </a:ln>
            </p:spPr>
          </p:pic>
          <p:sp>
            <p:nvSpPr>
              <p:cNvPr id="8" name="AutoShape 4"/>
              <p:cNvSpPr>
                <a:spLocks noChangeArrowheads="1"/>
              </p:cNvSpPr>
              <p:nvPr/>
            </p:nvSpPr>
            <p:spPr bwMode="auto">
              <a:xfrm>
                <a:off x="5915024" y="3371814"/>
                <a:ext cx="2238375" cy="2243137"/>
              </a:xfrm>
              <a:custGeom>
                <a:avLst/>
                <a:gdLst>
                  <a:gd name="T0" fmla="*/ 1187631935 w 21600"/>
                  <a:gd name="T1" fmla="*/ 0 h 21600"/>
                  <a:gd name="T2" fmla="*/ 347822292 w 21600"/>
                  <a:gd name="T3" fmla="*/ 277753800 h 21600"/>
                  <a:gd name="T4" fmla="*/ 0 w 21600"/>
                  <a:gd name="T5" fmla="*/ 948385153 h 21600"/>
                  <a:gd name="T6" fmla="*/ 347822292 w 21600"/>
                  <a:gd name="T7" fmla="*/ 1619015988 h 21600"/>
                  <a:gd name="T8" fmla="*/ 1187631935 w 21600"/>
                  <a:gd name="T9" fmla="*/ 1896770307 h 21600"/>
                  <a:gd name="T10" fmla="*/ 2027441081 w 21600"/>
                  <a:gd name="T11" fmla="*/ 1619015988 h 21600"/>
                  <a:gd name="T12" fmla="*/ 2147483647 w 21600"/>
                  <a:gd name="T13" fmla="*/ 948385153 h 21600"/>
                  <a:gd name="T14" fmla="*/ 2027441081 w 21600"/>
                  <a:gd name="T15" fmla="*/ 27775380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870" y="16784"/>
                    </a:moveTo>
                    <a:cubicBezTo>
                      <a:pt x="19286" y="15111"/>
                      <a:pt x="20063" y="12991"/>
                      <a:pt x="20063" y="10800"/>
                    </a:cubicBezTo>
                    <a:cubicBezTo>
                      <a:pt x="20063" y="5684"/>
                      <a:pt x="15915" y="1537"/>
                      <a:pt x="10800" y="1537"/>
                    </a:cubicBezTo>
                    <a:cubicBezTo>
                      <a:pt x="8608" y="1536"/>
                      <a:pt x="6488" y="2313"/>
                      <a:pt x="4815" y="3729"/>
                    </a:cubicBezTo>
                    <a:close/>
                    <a:moveTo>
                      <a:pt x="3729" y="4815"/>
                    </a:moveTo>
                    <a:cubicBezTo>
                      <a:pt x="2313" y="6488"/>
                      <a:pt x="1537" y="8608"/>
                      <a:pt x="1537" y="10799"/>
                    </a:cubicBezTo>
                    <a:cubicBezTo>
                      <a:pt x="1537" y="15915"/>
                      <a:pt x="5684" y="20063"/>
                      <a:pt x="10800" y="20063"/>
                    </a:cubicBezTo>
                    <a:cubicBezTo>
                      <a:pt x="12991" y="20063"/>
                      <a:pt x="15111" y="19286"/>
                      <a:pt x="16784" y="17870"/>
                    </a:cubicBezTo>
                    <a:close/>
                  </a:path>
                </a:pathLst>
              </a:custGeom>
              <a:solidFill>
                <a:srgbClr val="FF3300"/>
              </a:solidFill>
              <a:ln w="9525">
                <a:solidFill>
                  <a:schemeClr val="tx1"/>
                </a:solidFill>
                <a:miter lim="800000"/>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914400" rtl="0" eaLnBrk="1" latinLnBrk="0" hangingPunct="1">
                  <a:defRPr kern="1200">
                    <a:solidFill>
                      <a:schemeClr val="tx1"/>
                    </a:solidFill>
                    <a:latin typeface="Arial" charset="0"/>
                    <a:ea typeface="Geneva" charset="0"/>
                    <a:cs typeface="Geneva" charset="0"/>
                  </a:defRPr>
                </a:lvl6pPr>
                <a:lvl7pPr marL="2743200" algn="l" defTabSz="914400" rtl="0" eaLnBrk="1" latinLnBrk="0" hangingPunct="1">
                  <a:defRPr kern="1200">
                    <a:solidFill>
                      <a:schemeClr val="tx1"/>
                    </a:solidFill>
                    <a:latin typeface="Arial" charset="0"/>
                    <a:ea typeface="Geneva" charset="0"/>
                    <a:cs typeface="Geneva" charset="0"/>
                  </a:defRPr>
                </a:lvl7pPr>
                <a:lvl8pPr marL="3200400" algn="l" defTabSz="914400" rtl="0" eaLnBrk="1" latinLnBrk="0" hangingPunct="1">
                  <a:defRPr kern="1200">
                    <a:solidFill>
                      <a:schemeClr val="tx1"/>
                    </a:solidFill>
                    <a:latin typeface="Arial" charset="0"/>
                    <a:ea typeface="Geneva" charset="0"/>
                    <a:cs typeface="Geneva" charset="0"/>
                  </a:defRPr>
                </a:lvl8pPr>
                <a:lvl9pPr marL="3657600" algn="l" defTabSz="914400" rtl="0" eaLnBrk="1" latinLnBrk="0" hangingPunct="1">
                  <a:defRPr kern="1200">
                    <a:solidFill>
                      <a:schemeClr val="tx1"/>
                    </a:solidFill>
                    <a:latin typeface="Arial" charset="0"/>
                    <a:ea typeface="Geneva" charset="0"/>
                    <a:cs typeface="Geneva" charset="0"/>
                  </a:defRPr>
                </a:lvl9pPr>
              </a:lstStyle>
              <a:p>
                <a:endParaRPr lang="en-US" dirty="0"/>
              </a:p>
            </p:txBody>
          </p:sp>
        </p:grpSp>
        <p:sp>
          <p:nvSpPr>
            <p:cNvPr id="13" name="TextBox 12"/>
            <p:cNvSpPr txBox="1"/>
            <p:nvPr/>
          </p:nvSpPr>
          <p:spPr>
            <a:xfrm>
              <a:off x="4806166" y="4583333"/>
              <a:ext cx="4299734" cy="1754326"/>
            </a:xfrm>
            <a:prstGeom prst="rect">
              <a:avLst/>
            </a:prstGeom>
            <a:noFill/>
            <a:ln>
              <a:noFill/>
            </a:ln>
          </p:spPr>
          <p:txBody>
            <a:bodyPr wrap="square" rtlCol="0">
              <a:spAutoFit/>
            </a:bodyPr>
            <a:lstStyle/>
            <a:p>
              <a:pPr>
                <a:buFont typeface="Arial" pitchFamily="34" charset="0"/>
                <a:buChar char="•"/>
              </a:pPr>
              <a:r>
                <a:rPr lang="en-US" b="1" dirty="0" smtClean="0"/>
                <a:t> No IP Protection</a:t>
              </a:r>
            </a:p>
            <a:p>
              <a:pPr>
                <a:buFont typeface="Arial" pitchFamily="34" charset="0"/>
                <a:buChar char="•"/>
              </a:pPr>
              <a:r>
                <a:rPr lang="en-US" b="1" dirty="0" smtClean="0"/>
                <a:t> Suitable Only for Over Fired</a:t>
              </a:r>
            </a:p>
            <a:p>
              <a:r>
                <a:rPr lang="en-US" b="1" dirty="0" smtClean="0"/>
                <a:t>  Broiler Applications.</a:t>
              </a:r>
            </a:p>
            <a:p>
              <a:pPr>
                <a:buFont typeface="Arial" pitchFamily="34" charset="0"/>
                <a:buChar char="•"/>
              </a:pPr>
              <a:r>
                <a:rPr lang="en-US" b="1" dirty="0" smtClean="0"/>
                <a:t> Non Durable Construction</a:t>
              </a:r>
            </a:p>
            <a:p>
              <a:pPr>
                <a:buFont typeface="Arial" pitchFamily="34" charset="0"/>
                <a:buChar char="•"/>
              </a:pPr>
              <a:r>
                <a:rPr lang="en-US" b="1" dirty="0" smtClean="0"/>
                <a:t> Fragile</a:t>
              </a:r>
            </a:p>
            <a:p>
              <a:pPr>
                <a:buFont typeface="Arial" pitchFamily="34" charset="0"/>
                <a:buChar char="•"/>
              </a:pPr>
              <a:r>
                <a:rPr lang="en-US" b="1" dirty="0" smtClean="0"/>
                <a:t> No Protection Against Over Spillage</a:t>
              </a:r>
              <a:endParaRPr lang="en-US" b="1" dirty="0"/>
            </a:p>
          </p:txBody>
        </p:sp>
        <p:sp>
          <p:nvSpPr>
            <p:cNvPr id="17" name="Rectangle 16"/>
            <p:cNvSpPr/>
            <p:nvPr/>
          </p:nvSpPr>
          <p:spPr>
            <a:xfrm>
              <a:off x="4986599" y="1003949"/>
              <a:ext cx="3825479" cy="646331"/>
            </a:xfrm>
            <a:prstGeom prst="rect">
              <a:avLst/>
            </a:prstGeom>
          </p:spPr>
          <p:txBody>
            <a:bodyPr wrap="square">
              <a:spAutoFit/>
            </a:bodyPr>
            <a:lstStyle/>
            <a:p>
              <a:pPr algn="ctr"/>
              <a:r>
                <a:rPr lang="en-US" b="1" dirty="0" smtClean="0"/>
                <a:t>Ceramic Tile Infrared Burner Technology from 80’s</a:t>
              </a:r>
              <a:endParaRPr lang="en-US" dirty="0"/>
            </a:p>
          </p:txBody>
        </p:sp>
      </p:grpSp>
      <p:grpSp>
        <p:nvGrpSpPr>
          <p:cNvPr id="5" name="Group 17"/>
          <p:cNvGrpSpPr/>
          <p:nvPr/>
        </p:nvGrpSpPr>
        <p:grpSpPr>
          <a:xfrm>
            <a:off x="0" y="1"/>
            <a:ext cx="9144000" cy="975590"/>
            <a:chOff x="0" y="1"/>
            <a:chExt cx="9144000" cy="975590"/>
          </a:xfrm>
        </p:grpSpPr>
        <p:sp>
          <p:nvSpPr>
            <p:cNvPr id="14" name="TextBox 13"/>
            <p:cNvSpPr txBox="1"/>
            <p:nvPr/>
          </p:nvSpPr>
          <p:spPr>
            <a:xfrm>
              <a:off x="0" y="150926"/>
              <a:ext cx="9144000" cy="646331"/>
            </a:xfrm>
            <a:prstGeom prst="rect">
              <a:avLst/>
            </a:prstGeom>
            <a:noFill/>
          </p:spPr>
          <p:txBody>
            <a:bodyPr wrap="square" rtlCol="0">
              <a:spAutoFit/>
            </a:bodyPr>
            <a:lstStyle/>
            <a:p>
              <a:pPr algn="ctr"/>
              <a:r>
                <a:rPr lang="en-US" sz="3600" b="1" dirty="0" smtClean="0"/>
                <a:t>PATENTED  </a:t>
              </a:r>
              <a:r>
                <a:rPr lang="en-US" sz="3600" b="1" dirty="0" smtClean="0">
                  <a:solidFill>
                    <a:srgbClr val="C00000"/>
                  </a:solidFill>
                </a:rPr>
                <a:t>             </a:t>
              </a:r>
              <a:r>
                <a:rPr lang="en-US" sz="3600" b="1" dirty="0" smtClean="0"/>
                <a:t>BURNER </a:t>
              </a:r>
              <a:r>
                <a:rPr lang="en-US" sz="3600" b="1" u="sng" dirty="0" smtClean="0"/>
                <a:t>SYSTEM</a:t>
              </a:r>
              <a:endParaRPr lang="en-US" sz="3600" b="1" u="sng" dirty="0"/>
            </a:p>
          </p:txBody>
        </p:sp>
        <p:pic>
          <p:nvPicPr>
            <p:cNvPr id="11" name="Picture 2"/>
            <p:cNvPicPr>
              <a:picLocks noChangeAspect="1" noChangeArrowheads="1"/>
            </p:cNvPicPr>
            <p:nvPr/>
          </p:nvPicPr>
          <p:blipFill>
            <a:blip r:embed="rId5" cstate="email"/>
            <a:srcRect/>
            <a:stretch>
              <a:fillRect/>
            </a:stretch>
          </p:blipFill>
          <p:spPr bwMode="auto">
            <a:xfrm>
              <a:off x="2960050" y="1"/>
              <a:ext cx="1674907" cy="975590"/>
            </a:xfrm>
            <a:prstGeom prst="rect">
              <a:avLst/>
            </a:prstGeom>
            <a:noFill/>
            <a:ln w="9525">
              <a:noFill/>
              <a:miter lim="800000"/>
              <a:headEnd/>
              <a:tailEnd/>
            </a:ln>
          </p:spPr>
        </p:pic>
      </p:grpSp>
      <p:grpSp>
        <p:nvGrpSpPr>
          <p:cNvPr id="6" name="Group 4"/>
          <p:cNvGrpSpPr/>
          <p:nvPr/>
        </p:nvGrpSpPr>
        <p:grpSpPr>
          <a:xfrm>
            <a:off x="4260025" y="1241779"/>
            <a:ext cx="5219700" cy="5278889"/>
            <a:chOff x="0" y="1058967"/>
            <a:chExt cx="5219700" cy="5278889"/>
          </a:xfrm>
        </p:grpSpPr>
        <p:sp>
          <p:nvSpPr>
            <p:cNvPr id="7" name="TextBox 6"/>
            <p:cNvSpPr txBox="1"/>
            <p:nvPr/>
          </p:nvSpPr>
          <p:spPr>
            <a:xfrm>
              <a:off x="39756" y="4583530"/>
              <a:ext cx="5179944" cy="1754326"/>
            </a:xfrm>
            <a:prstGeom prst="rect">
              <a:avLst/>
            </a:prstGeom>
            <a:noFill/>
            <a:ln>
              <a:noFill/>
            </a:ln>
          </p:spPr>
          <p:txBody>
            <a:bodyPr wrap="square" rtlCol="0">
              <a:spAutoFit/>
            </a:bodyPr>
            <a:lstStyle/>
            <a:p>
              <a:pPr>
                <a:buFont typeface="Arial" pitchFamily="34" charset="0"/>
                <a:buChar char="•"/>
              </a:pPr>
              <a:r>
                <a:rPr lang="en-US" b="1" dirty="0" smtClean="0"/>
                <a:t> Patent Protected Design </a:t>
              </a:r>
            </a:p>
            <a:p>
              <a:pPr>
                <a:buFont typeface="Arial" pitchFamily="34" charset="0"/>
                <a:buChar char="•"/>
              </a:pPr>
              <a:r>
                <a:rPr lang="en-US" b="1" dirty="0" smtClean="0"/>
                <a:t> Suitable for Both Over </a:t>
              </a:r>
              <a:r>
                <a:rPr lang="en-US" b="1" i="1" dirty="0" smtClean="0"/>
                <a:t>and</a:t>
              </a:r>
            </a:p>
            <a:p>
              <a:r>
                <a:rPr lang="en-US" b="1" dirty="0" smtClean="0"/>
                <a:t>  Under-Fired Broiler Applications.</a:t>
              </a:r>
            </a:p>
            <a:p>
              <a:pPr>
                <a:buFont typeface="Arial" pitchFamily="34" charset="0"/>
                <a:buChar char="•"/>
              </a:pPr>
              <a:r>
                <a:rPr lang="en-US" b="1" dirty="0" smtClean="0"/>
                <a:t> Durable, Reliable </a:t>
              </a:r>
              <a:r>
                <a:rPr lang="en-US" b="1" u="sng" dirty="0" smtClean="0"/>
                <a:t>All Steel Construction</a:t>
              </a:r>
              <a:endParaRPr lang="en-US" b="1" dirty="0" smtClean="0"/>
            </a:p>
            <a:p>
              <a:pPr>
                <a:buFont typeface="Arial" pitchFamily="34" charset="0"/>
                <a:buChar char="•"/>
              </a:pPr>
              <a:r>
                <a:rPr lang="en-US" b="1" dirty="0" smtClean="0"/>
                <a:t> Shock Proof </a:t>
              </a:r>
            </a:p>
            <a:p>
              <a:pPr>
                <a:buFont typeface="Arial" pitchFamily="34" charset="0"/>
                <a:buChar char="•"/>
              </a:pPr>
              <a:r>
                <a:rPr lang="en-US" b="1" dirty="0" smtClean="0"/>
                <a:t> Clog-Free Construction</a:t>
              </a:r>
              <a:endParaRPr lang="en-US" b="1" dirty="0"/>
            </a:p>
          </p:txBody>
        </p:sp>
        <p:grpSp>
          <p:nvGrpSpPr>
            <p:cNvPr id="9" name="Group 2"/>
            <p:cNvGrpSpPr/>
            <p:nvPr/>
          </p:nvGrpSpPr>
          <p:grpSpPr>
            <a:xfrm>
              <a:off x="0" y="1058967"/>
              <a:ext cx="4806166" cy="3273576"/>
              <a:chOff x="0" y="1058967"/>
              <a:chExt cx="4806166" cy="3273576"/>
            </a:xfrm>
          </p:grpSpPr>
          <p:sp>
            <p:nvSpPr>
              <p:cNvPr id="22" name="Line Callout 2 (No Border) 21"/>
              <p:cNvSpPr/>
              <p:nvPr/>
            </p:nvSpPr>
            <p:spPr>
              <a:xfrm flipH="1">
                <a:off x="0" y="1058967"/>
                <a:ext cx="2698233" cy="245971"/>
              </a:xfrm>
              <a:prstGeom prst="callout2">
                <a:avLst>
                  <a:gd name="adj1" fmla="val 18750"/>
                  <a:gd name="adj2" fmla="val -8333"/>
                  <a:gd name="adj3" fmla="val 18750"/>
                  <a:gd name="adj4" fmla="val -16667"/>
                  <a:gd name="adj5" fmla="val 176961"/>
                  <a:gd name="adj6" fmla="val -1932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STAINLESS STEEL GRATE</a:t>
                </a:r>
              </a:p>
            </p:txBody>
          </p:sp>
          <p:sp>
            <p:nvSpPr>
              <p:cNvPr id="23" name="Line Callout 2 (No Border) 22"/>
              <p:cNvSpPr/>
              <p:nvPr/>
            </p:nvSpPr>
            <p:spPr>
              <a:xfrm flipH="1">
                <a:off x="91323" y="1659158"/>
                <a:ext cx="1619712" cy="553409"/>
              </a:xfrm>
              <a:prstGeom prst="callout2">
                <a:avLst>
                  <a:gd name="adj1" fmla="val 18750"/>
                  <a:gd name="adj2" fmla="val -8333"/>
                  <a:gd name="adj3" fmla="val 18750"/>
                  <a:gd name="adj4" fmla="val -16667"/>
                  <a:gd name="adj5" fmla="val 266739"/>
                  <a:gd name="adj6" fmla="val -53965"/>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10GA CARBON STEEL EMITTER PANEL</a:t>
                </a:r>
                <a:endParaRPr lang="en-US" dirty="0">
                  <a:solidFill>
                    <a:schemeClr val="tx1"/>
                  </a:solidFill>
                </a:endParaRPr>
              </a:p>
            </p:txBody>
          </p:sp>
          <p:sp>
            <p:nvSpPr>
              <p:cNvPr id="24" name="Line Callout 2 (No Border) 23"/>
              <p:cNvSpPr/>
              <p:nvPr/>
            </p:nvSpPr>
            <p:spPr>
              <a:xfrm>
                <a:off x="2737989" y="3779134"/>
                <a:ext cx="2068177" cy="553409"/>
              </a:xfrm>
              <a:prstGeom prst="callout2">
                <a:avLst>
                  <a:gd name="adj1" fmla="val 24197"/>
                  <a:gd name="adj2" fmla="val 7700"/>
                  <a:gd name="adj3" fmla="val 18750"/>
                  <a:gd name="adj4" fmla="val -16667"/>
                  <a:gd name="adj5" fmla="val -39244"/>
                  <a:gd name="adj6" fmla="val -42692"/>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HIGH EFFICIENCY</a:t>
                </a:r>
              </a:p>
              <a:p>
                <a:pPr algn="ctr"/>
                <a:r>
                  <a:rPr lang="en-US" dirty="0" smtClean="0">
                    <a:solidFill>
                      <a:schemeClr val="tx1"/>
                    </a:solidFill>
                  </a:rPr>
                  <a:t>304 S.S. BURNER INSIDE A BURNER BOX</a:t>
                </a:r>
                <a:endParaRPr lang="en-US" dirty="0">
                  <a:solidFill>
                    <a:schemeClr val="tx1"/>
                  </a:solidFill>
                </a:endParaRPr>
              </a:p>
            </p:txBody>
          </p:sp>
        </p:grpSp>
      </p:grpSp>
    </p:spTree>
    <p:extLst>
      <p:ext uri="{BB962C8B-B14F-4D97-AF65-F5344CB8AC3E}">
        <p14:creationId xmlns:p14="http://schemas.microsoft.com/office/powerpoint/2010/main" val="3876614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Cooking like never before…</a:t>
            </a:r>
            <a:endParaRPr lang="en-US" b="1" dirty="0"/>
          </a:p>
        </p:txBody>
      </p:sp>
      <p:pic>
        <p:nvPicPr>
          <p:cNvPr id="4" name="Picture 4" descr="348_4878"/>
          <p:cNvPicPr>
            <a:picLocks noChangeAspect="1" noChangeArrowheads="1"/>
          </p:cNvPicPr>
          <p:nvPr/>
        </p:nvPicPr>
        <p:blipFill>
          <a:blip r:embed="rId3" cstate="email">
            <a:lum bright="10000"/>
          </a:blip>
          <a:srcRect/>
          <a:stretch>
            <a:fillRect/>
          </a:stretch>
        </p:blipFill>
        <p:spPr bwMode="auto">
          <a:xfrm>
            <a:off x="5560420" y="1107263"/>
            <a:ext cx="3427180" cy="2571029"/>
          </a:xfrm>
          <a:prstGeom prst="rect">
            <a:avLst/>
          </a:prstGeom>
          <a:noFill/>
          <a:ln w="9525">
            <a:noFill/>
            <a:miter lim="800000"/>
            <a:headEnd/>
            <a:tailEnd/>
          </a:ln>
        </p:spPr>
      </p:pic>
      <p:sp>
        <p:nvSpPr>
          <p:cNvPr id="7" name="TextBox 6"/>
          <p:cNvSpPr txBox="1"/>
          <p:nvPr/>
        </p:nvSpPr>
        <p:spPr>
          <a:xfrm>
            <a:off x="5560420" y="3678292"/>
            <a:ext cx="3583579" cy="1477328"/>
          </a:xfrm>
          <a:prstGeom prst="rect">
            <a:avLst/>
          </a:prstGeom>
          <a:noFill/>
        </p:spPr>
        <p:txBody>
          <a:bodyPr wrap="square" rtlCol="0">
            <a:spAutoFit/>
          </a:bodyPr>
          <a:lstStyle/>
          <a:p>
            <a:pPr>
              <a:buFont typeface="Arial" pitchFamily="34" charset="0"/>
              <a:buChar char="•"/>
            </a:pPr>
            <a:r>
              <a:rPr lang="en-US" b="1" dirty="0" smtClean="0">
                <a:latin typeface="+mn-lt"/>
              </a:rPr>
              <a:t> PATENTED DESIGN</a:t>
            </a:r>
          </a:p>
          <a:p>
            <a:pPr>
              <a:buFont typeface="Arial" pitchFamily="34" charset="0"/>
              <a:buChar char="•"/>
            </a:pPr>
            <a:r>
              <a:rPr lang="en-US" b="1" dirty="0" smtClean="0">
                <a:latin typeface="+mn-lt"/>
              </a:rPr>
              <a:t> PREVENTS FLARE-UPS</a:t>
            </a:r>
          </a:p>
          <a:p>
            <a:pPr>
              <a:buFont typeface="Arial" pitchFamily="34" charset="0"/>
              <a:buChar char="•"/>
            </a:pPr>
            <a:r>
              <a:rPr lang="en-US" b="1" dirty="0" smtClean="0">
                <a:latin typeface="+mn-lt"/>
              </a:rPr>
              <a:t> ENHANCES CHARBROILED FLAVOR</a:t>
            </a:r>
          </a:p>
          <a:p>
            <a:pPr>
              <a:buFont typeface="Arial" pitchFamily="34" charset="0"/>
              <a:buChar char="•"/>
            </a:pPr>
            <a:r>
              <a:rPr lang="en-US" b="1" dirty="0" smtClean="0">
                <a:latin typeface="+mn-lt"/>
              </a:rPr>
              <a:t> NO UNBURNED FUEL/SOOT TASTE</a:t>
            </a:r>
          </a:p>
          <a:p>
            <a:pPr>
              <a:buFont typeface="Arial" pitchFamily="34" charset="0"/>
              <a:buChar char="•"/>
            </a:pPr>
            <a:r>
              <a:rPr lang="en-US" b="1" dirty="0" smtClean="0">
                <a:latin typeface="+mn-lt"/>
              </a:rPr>
              <a:t> GREAT PRODUCT MARKING</a:t>
            </a:r>
            <a:endParaRPr lang="en-US" b="1" dirty="0">
              <a:latin typeface="+mn-lt"/>
            </a:endParaRPr>
          </a:p>
        </p:txBody>
      </p:sp>
      <p:pic>
        <p:nvPicPr>
          <p:cNvPr id="2050" name="Picture 2" descr="C:\Users\cyungbluth\Desktop\Sales Data\VTEC\vtec cooking profile.jpg"/>
          <p:cNvPicPr>
            <a:picLocks noChangeAspect="1" noChangeArrowheads="1"/>
          </p:cNvPicPr>
          <p:nvPr/>
        </p:nvPicPr>
        <p:blipFill>
          <a:blip r:embed="rId4" cstate="print"/>
          <a:srcRect/>
          <a:stretch>
            <a:fillRect/>
          </a:stretch>
        </p:blipFill>
        <p:spPr bwMode="auto">
          <a:xfrm>
            <a:off x="1106246" y="2670438"/>
            <a:ext cx="4454174" cy="4040342"/>
          </a:xfrm>
          <a:prstGeom prst="rect">
            <a:avLst/>
          </a:prstGeom>
          <a:noFill/>
        </p:spPr>
      </p:pic>
      <p:grpSp>
        <p:nvGrpSpPr>
          <p:cNvPr id="3" name="Group 16"/>
          <p:cNvGrpSpPr/>
          <p:nvPr/>
        </p:nvGrpSpPr>
        <p:grpSpPr>
          <a:xfrm>
            <a:off x="129887" y="2543433"/>
            <a:ext cx="6660380" cy="3720183"/>
            <a:chOff x="129887" y="2543433"/>
            <a:chExt cx="6660380" cy="3720183"/>
          </a:xfrm>
        </p:grpSpPr>
        <p:sp>
          <p:nvSpPr>
            <p:cNvPr id="8" name="TextBox 7"/>
            <p:cNvSpPr txBox="1"/>
            <p:nvPr/>
          </p:nvSpPr>
          <p:spPr>
            <a:xfrm>
              <a:off x="129887" y="5155620"/>
              <a:ext cx="1320561" cy="1107996"/>
            </a:xfrm>
            <a:prstGeom prst="rect">
              <a:avLst/>
            </a:prstGeom>
            <a:solidFill>
              <a:schemeClr val="bg1"/>
            </a:solidFill>
            <a:ln w="3175">
              <a:solidFill>
                <a:schemeClr val="tx1"/>
              </a:solidFill>
            </a:ln>
          </p:spPr>
          <p:txBody>
            <a:bodyPr wrap="square" rtlCol="0">
              <a:spAutoFit/>
            </a:bodyPr>
            <a:lstStyle/>
            <a:p>
              <a:pPr algn="ctr"/>
              <a:r>
                <a:rPr lang="en-US" sz="1100" b="1" dirty="0" smtClean="0"/>
                <a:t>HIGH EFFICIENCY BURNER HEATS EMITTER PANEL TO A UNIFORM TEMPERATURE</a:t>
              </a:r>
              <a:endParaRPr lang="en-US" sz="1100" b="1" dirty="0"/>
            </a:p>
          </p:txBody>
        </p:sp>
        <p:sp>
          <p:nvSpPr>
            <p:cNvPr id="9" name="TextBox 8"/>
            <p:cNvSpPr txBox="1"/>
            <p:nvPr/>
          </p:nvSpPr>
          <p:spPr>
            <a:xfrm>
              <a:off x="129887" y="4284637"/>
              <a:ext cx="1320561" cy="600164"/>
            </a:xfrm>
            <a:prstGeom prst="rect">
              <a:avLst/>
            </a:prstGeom>
            <a:solidFill>
              <a:schemeClr val="bg1"/>
            </a:solidFill>
            <a:ln w="3175">
              <a:solidFill>
                <a:schemeClr val="tx1"/>
              </a:solidFill>
            </a:ln>
          </p:spPr>
          <p:txBody>
            <a:bodyPr wrap="square" rtlCol="0">
              <a:spAutoFit/>
            </a:bodyPr>
            <a:lstStyle/>
            <a:p>
              <a:pPr algn="ctr"/>
              <a:r>
                <a:rPr lang="en-US" sz="1100" b="1" dirty="0" smtClean="0"/>
                <a:t>EMITTER PANEL IS HEATED TO 850°F</a:t>
              </a:r>
              <a:endParaRPr lang="en-US" sz="1100" b="1" dirty="0"/>
            </a:p>
          </p:txBody>
        </p:sp>
        <p:sp>
          <p:nvSpPr>
            <p:cNvPr id="10" name="TextBox 9"/>
            <p:cNvSpPr txBox="1"/>
            <p:nvPr/>
          </p:nvSpPr>
          <p:spPr>
            <a:xfrm>
              <a:off x="129887" y="3261248"/>
              <a:ext cx="1320561" cy="261610"/>
            </a:xfrm>
            <a:prstGeom prst="rect">
              <a:avLst/>
            </a:prstGeom>
            <a:solidFill>
              <a:schemeClr val="bg1"/>
            </a:solidFill>
            <a:ln w="3175">
              <a:solidFill>
                <a:schemeClr val="tx1"/>
              </a:solidFill>
            </a:ln>
          </p:spPr>
          <p:txBody>
            <a:bodyPr wrap="square" rtlCol="0">
              <a:spAutoFit/>
            </a:bodyPr>
            <a:lstStyle/>
            <a:p>
              <a:pPr algn="ctr"/>
              <a:r>
                <a:rPr lang="en-US" sz="1100" b="1" dirty="0" smtClean="0"/>
                <a:t>¾” S.S. GRATE</a:t>
              </a:r>
              <a:endParaRPr lang="en-US" sz="1100" b="1" dirty="0"/>
            </a:p>
          </p:txBody>
        </p:sp>
        <p:sp>
          <p:nvSpPr>
            <p:cNvPr id="12" name="TextBox 11"/>
            <p:cNvSpPr txBox="1"/>
            <p:nvPr/>
          </p:nvSpPr>
          <p:spPr>
            <a:xfrm>
              <a:off x="129887" y="3615989"/>
              <a:ext cx="1320561" cy="600164"/>
            </a:xfrm>
            <a:prstGeom prst="rect">
              <a:avLst/>
            </a:prstGeom>
            <a:solidFill>
              <a:schemeClr val="bg1"/>
            </a:solidFill>
            <a:ln w="3175">
              <a:solidFill>
                <a:schemeClr val="tx1"/>
              </a:solidFill>
            </a:ln>
          </p:spPr>
          <p:txBody>
            <a:bodyPr wrap="square" rtlCol="0">
              <a:spAutoFit/>
            </a:bodyPr>
            <a:lstStyle/>
            <a:p>
              <a:pPr algn="ctr"/>
              <a:r>
                <a:rPr lang="en-US" sz="1100" b="1" dirty="0" smtClean="0"/>
                <a:t>100% INFRARED ENERGY FROM PANEL</a:t>
              </a:r>
              <a:endParaRPr lang="en-US" sz="1100" b="1" dirty="0"/>
            </a:p>
          </p:txBody>
        </p:sp>
        <p:sp>
          <p:nvSpPr>
            <p:cNvPr id="13" name="TextBox 12"/>
            <p:cNvSpPr txBox="1"/>
            <p:nvPr/>
          </p:nvSpPr>
          <p:spPr>
            <a:xfrm>
              <a:off x="129887" y="2543433"/>
              <a:ext cx="1320561" cy="600164"/>
            </a:xfrm>
            <a:prstGeom prst="rect">
              <a:avLst/>
            </a:prstGeom>
            <a:solidFill>
              <a:schemeClr val="bg1"/>
            </a:solidFill>
            <a:ln w="3175">
              <a:solidFill>
                <a:schemeClr val="tx1"/>
              </a:solidFill>
            </a:ln>
          </p:spPr>
          <p:txBody>
            <a:bodyPr wrap="square" rtlCol="0">
              <a:spAutoFit/>
            </a:bodyPr>
            <a:lstStyle/>
            <a:p>
              <a:pPr algn="ctr"/>
              <a:r>
                <a:rPr lang="en-US" sz="1100" b="1" dirty="0" smtClean="0"/>
                <a:t>FOOD RETAINS MOISTURE, STAYING JUICY</a:t>
              </a:r>
              <a:endParaRPr lang="en-US" sz="1100" b="1" dirty="0"/>
            </a:p>
          </p:txBody>
        </p:sp>
        <p:cxnSp>
          <p:nvCxnSpPr>
            <p:cNvPr id="15" name="Straight Connector 14"/>
            <p:cNvCxnSpPr/>
            <p:nvPr/>
          </p:nvCxnSpPr>
          <p:spPr>
            <a:xfrm rot="16200000" flipH="1">
              <a:off x="4906433" y="4703233"/>
              <a:ext cx="939800" cy="745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291906" y="5284056"/>
              <a:ext cx="1498361" cy="769441"/>
            </a:xfrm>
            <a:prstGeom prst="rect">
              <a:avLst/>
            </a:prstGeom>
            <a:solidFill>
              <a:schemeClr val="bg1"/>
            </a:solidFill>
            <a:ln w="3175">
              <a:solidFill>
                <a:schemeClr val="tx1"/>
              </a:solidFill>
            </a:ln>
          </p:spPr>
          <p:txBody>
            <a:bodyPr wrap="square" rtlCol="0">
              <a:spAutoFit/>
            </a:bodyPr>
            <a:lstStyle/>
            <a:p>
              <a:pPr algn="ctr"/>
              <a:r>
                <a:rPr lang="en-US" sz="1100" b="1" dirty="0" smtClean="0"/>
                <a:t>GRATE RESTS ON EMITTER PANEL, ELIMINATING FLARE-UPS</a:t>
              </a:r>
              <a:endParaRPr lang="en-US" sz="1100" b="1" dirty="0"/>
            </a:p>
          </p:txBody>
        </p:sp>
      </p:grpSp>
      <p:sp>
        <p:nvSpPr>
          <p:cNvPr id="6" name="TextBox 5"/>
          <p:cNvSpPr txBox="1"/>
          <p:nvPr/>
        </p:nvSpPr>
        <p:spPr>
          <a:xfrm>
            <a:off x="1634307" y="2347272"/>
            <a:ext cx="3657599" cy="646331"/>
          </a:xfrm>
          <a:prstGeom prst="rect">
            <a:avLst/>
          </a:prstGeom>
          <a:noFill/>
        </p:spPr>
        <p:txBody>
          <a:bodyPr wrap="square" rtlCol="0">
            <a:spAutoFit/>
          </a:bodyPr>
          <a:lstStyle/>
          <a:p>
            <a:pPr algn="ctr"/>
            <a:r>
              <a:rPr lang="en-US" b="1" dirty="0" smtClean="0">
                <a:latin typeface="+mn-lt"/>
              </a:rPr>
              <a:t>ALL INFRARED MEANS NO CONVECTIVE DRYING!</a:t>
            </a:r>
            <a:endParaRPr lang="en-US" b="1" dirty="0">
              <a:latin typeface="+mn-lt"/>
            </a:endParaRPr>
          </a:p>
        </p:txBody>
      </p:sp>
      <p:cxnSp>
        <p:nvCxnSpPr>
          <p:cNvPr id="19" name="Straight Connector 18"/>
          <p:cNvCxnSpPr/>
          <p:nvPr/>
        </p:nvCxnSpPr>
        <p:spPr>
          <a:xfrm>
            <a:off x="5122337" y="1557867"/>
            <a:ext cx="626529" cy="1270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589867" y="1211759"/>
            <a:ext cx="1702039" cy="769441"/>
          </a:xfrm>
          <a:prstGeom prst="rect">
            <a:avLst/>
          </a:prstGeom>
          <a:solidFill>
            <a:schemeClr val="bg1"/>
          </a:solidFill>
          <a:ln w="3175">
            <a:solidFill>
              <a:schemeClr val="tx1"/>
            </a:solidFill>
          </a:ln>
        </p:spPr>
        <p:txBody>
          <a:bodyPr wrap="square" rtlCol="0">
            <a:spAutoFit/>
          </a:bodyPr>
          <a:lstStyle/>
          <a:p>
            <a:pPr algn="ctr"/>
            <a:r>
              <a:rPr lang="en-US" sz="1100" b="1" dirty="0" smtClean="0"/>
              <a:t>SMOKY VAPOR IMBUES THE FOOD WITH CHARBROILED TASTE</a:t>
            </a:r>
            <a:endParaRPr lang="en-US" sz="1100" b="1" dirty="0"/>
          </a:p>
        </p:txBody>
      </p:sp>
    </p:spTree>
    <p:extLst>
      <p:ext uri="{BB962C8B-B14F-4D97-AF65-F5344CB8AC3E}">
        <p14:creationId xmlns:p14="http://schemas.microsoft.com/office/powerpoint/2010/main" val="678823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5" name="Line 49"/>
          <p:cNvSpPr>
            <a:spLocks noChangeShapeType="1"/>
          </p:cNvSpPr>
          <p:nvPr/>
        </p:nvSpPr>
        <p:spPr bwMode="auto">
          <a:xfrm flipV="1">
            <a:off x="80963" y="1274763"/>
            <a:ext cx="7920037" cy="5184775"/>
          </a:xfrm>
          <a:prstGeom prst="line">
            <a:avLst/>
          </a:prstGeom>
          <a:noFill/>
          <a:ln w="9525">
            <a:noFill/>
            <a:round/>
            <a:headEnd/>
            <a:tailEnd/>
          </a:ln>
        </p:spPr>
        <p:txBody>
          <a:bodyPr lIns="0" rIns="0"/>
          <a:lstStyle/>
          <a:p>
            <a:endParaRPr lang="en-US"/>
          </a:p>
        </p:txBody>
      </p:sp>
      <p:sp>
        <p:nvSpPr>
          <p:cNvPr id="139266" name="Line 48"/>
          <p:cNvSpPr>
            <a:spLocks noChangeShapeType="1"/>
          </p:cNvSpPr>
          <p:nvPr/>
        </p:nvSpPr>
        <p:spPr bwMode="auto">
          <a:xfrm>
            <a:off x="93663" y="1270000"/>
            <a:ext cx="7943850" cy="5153025"/>
          </a:xfrm>
          <a:prstGeom prst="line">
            <a:avLst/>
          </a:prstGeom>
          <a:noFill/>
          <a:ln w="9525">
            <a:noFill/>
            <a:round/>
            <a:headEnd/>
            <a:tailEnd/>
          </a:ln>
        </p:spPr>
        <p:txBody>
          <a:bodyPr lIns="0" rIns="0"/>
          <a:lstStyle/>
          <a:p>
            <a:endParaRPr lang="en-US"/>
          </a:p>
        </p:txBody>
      </p:sp>
      <p:sp>
        <p:nvSpPr>
          <p:cNvPr id="139267" name="Rectangle 2"/>
          <p:cNvSpPr>
            <a:spLocks noGrp="1" noChangeArrowheads="1"/>
          </p:cNvSpPr>
          <p:nvPr>
            <p:ph type="title"/>
          </p:nvPr>
        </p:nvSpPr>
        <p:spPr>
          <a:xfrm>
            <a:off x="0" y="0"/>
            <a:ext cx="8074025" cy="873125"/>
          </a:xfrm>
        </p:spPr>
        <p:txBody>
          <a:bodyPr>
            <a:normAutofit/>
          </a:bodyPr>
          <a:lstStyle/>
          <a:p>
            <a:pPr eaLnBrk="1" hangingPunct="1"/>
            <a:r>
              <a:rPr lang="en-US" b="1" dirty="0" smtClean="0">
                <a:cs typeface="Arial" charset="0"/>
              </a:rPr>
              <a:t>Already the standard…</a:t>
            </a:r>
          </a:p>
        </p:txBody>
      </p:sp>
      <p:pic>
        <p:nvPicPr>
          <p:cNvPr id="139268" name="Picture 39"/>
          <p:cNvPicPr>
            <a:picLocks noChangeAspect="1" noChangeArrowheads="1"/>
          </p:cNvPicPr>
          <p:nvPr/>
        </p:nvPicPr>
        <p:blipFill>
          <a:blip r:embed="rId3" cstate="screen"/>
          <a:srcRect/>
          <a:stretch>
            <a:fillRect/>
          </a:stretch>
        </p:blipFill>
        <p:spPr bwMode="auto">
          <a:xfrm rot="5400000">
            <a:off x="5860628" y="3186375"/>
            <a:ext cx="5023862" cy="630936"/>
          </a:xfrm>
          <a:prstGeom prst="rect">
            <a:avLst/>
          </a:prstGeom>
          <a:noFill/>
          <a:ln w="9525" algn="ctr">
            <a:noFill/>
            <a:miter lim="800000"/>
            <a:headEnd/>
            <a:tailEnd/>
          </a:ln>
        </p:spPr>
      </p:pic>
      <p:sp>
        <p:nvSpPr>
          <p:cNvPr id="139269" name="Line 50"/>
          <p:cNvSpPr>
            <a:spLocks noChangeShapeType="1"/>
          </p:cNvSpPr>
          <p:nvPr/>
        </p:nvSpPr>
        <p:spPr bwMode="auto">
          <a:xfrm flipH="1">
            <a:off x="228600" y="1341438"/>
            <a:ext cx="3911600" cy="2613025"/>
          </a:xfrm>
          <a:prstGeom prst="line">
            <a:avLst/>
          </a:prstGeom>
          <a:noFill/>
          <a:ln w="9525">
            <a:noFill/>
            <a:round/>
            <a:headEnd/>
            <a:tailEnd/>
          </a:ln>
        </p:spPr>
        <p:txBody>
          <a:bodyPr lIns="0" rIns="0"/>
          <a:lstStyle/>
          <a:p>
            <a:endParaRPr lang="en-US"/>
          </a:p>
        </p:txBody>
      </p:sp>
      <p:sp>
        <p:nvSpPr>
          <p:cNvPr id="139270" name="Line 51"/>
          <p:cNvSpPr>
            <a:spLocks noChangeShapeType="1"/>
          </p:cNvSpPr>
          <p:nvPr/>
        </p:nvSpPr>
        <p:spPr bwMode="auto">
          <a:xfrm>
            <a:off x="3968750" y="1274763"/>
            <a:ext cx="4105275" cy="2590800"/>
          </a:xfrm>
          <a:prstGeom prst="line">
            <a:avLst/>
          </a:prstGeom>
          <a:noFill/>
          <a:ln w="9525">
            <a:noFill/>
            <a:round/>
            <a:headEnd/>
            <a:tailEnd/>
          </a:ln>
        </p:spPr>
        <p:txBody>
          <a:bodyPr lIns="0" rIns="0"/>
          <a:lstStyle/>
          <a:p>
            <a:endParaRPr lang="en-US"/>
          </a:p>
        </p:txBody>
      </p:sp>
      <p:sp>
        <p:nvSpPr>
          <p:cNvPr id="139271" name="Line 52"/>
          <p:cNvSpPr>
            <a:spLocks noChangeShapeType="1"/>
          </p:cNvSpPr>
          <p:nvPr/>
        </p:nvSpPr>
        <p:spPr bwMode="auto">
          <a:xfrm>
            <a:off x="115888" y="3852863"/>
            <a:ext cx="3889375" cy="2606675"/>
          </a:xfrm>
          <a:prstGeom prst="line">
            <a:avLst/>
          </a:prstGeom>
          <a:noFill/>
          <a:ln w="9525">
            <a:noFill/>
            <a:round/>
            <a:headEnd/>
            <a:tailEnd/>
          </a:ln>
        </p:spPr>
        <p:txBody>
          <a:bodyPr lIns="0" rIns="0"/>
          <a:lstStyle/>
          <a:p>
            <a:endParaRPr lang="en-US"/>
          </a:p>
        </p:txBody>
      </p:sp>
      <p:sp>
        <p:nvSpPr>
          <p:cNvPr id="139272" name="Line 53"/>
          <p:cNvSpPr>
            <a:spLocks noChangeShapeType="1"/>
          </p:cNvSpPr>
          <p:nvPr/>
        </p:nvSpPr>
        <p:spPr bwMode="auto">
          <a:xfrm flipV="1">
            <a:off x="4062413" y="3867150"/>
            <a:ext cx="3938587" cy="2581275"/>
          </a:xfrm>
          <a:prstGeom prst="line">
            <a:avLst/>
          </a:prstGeom>
          <a:noFill/>
          <a:ln w="9525">
            <a:noFill/>
            <a:round/>
            <a:headEnd/>
            <a:tailEnd/>
          </a:ln>
        </p:spPr>
        <p:txBody>
          <a:bodyPr lIns="0" rIns="0"/>
          <a:lstStyle/>
          <a:p>
            <a:endParaRPr lang="en-US"/>
          </a:p>
        </p:txBody>
      </p:sp>
      <p:sp>
        <p:nvSpPr>
          <p:cNvPr id="139277" name="Text Box 157"/>
          <p:cNvSpPr txBox="1">
            <a:spLocks noChangeArrowheads="1"/>
          </p:cNvSpPr>
          <p:nvPr/>
        </p:nvSpPr>
        <p:spPr bwMode="auto">
          <a:xfrm>
            <a:off x="4400550" y="2994025"/>
            <a:ext cx="0" cy="579438"/>
          </a:xfrm>
          <a:prstGeom prst="rect">
            <a:avLst/>
          </a:prstGeom>
          <a:noFill/>
          <a:ln w="9525" algn="ctr">
            <a:noFill/>
            <a:miter lim="800000"/>
            <a:headEnd/>
            <a:tailEnd/>
          </a:ln>
        </p:spPr>
        <p:txBody>
          <a:bodyPr wrap="none" lIns="0" rIns="0">
            <a:spAutoFit/>
          </a:bodyPr>
          <a:lstStyle/>
          <a:p>
            <a:endParaRPr lang="en-US"/>
          </a:p>
        </p:txBody>
      </p:sp>
      <p:grpSp>
        <p:nvGrpSpPr>
          <p:cNvPr id="2" name="Group 20"/>
          <p:cNvGrpSpPr/>
          <p:nvPr/>
        </p:nvGrpSpPr>
        <p:grpSpPr>
          <a:xfrm>
            <a:off x="4067687" y="1075470"/>
            <a:ext cx="3946403" cy="2338490"/>
            <a:chOff x="4005263" y="1419225"/>
            <a:chExt cx="3884612" cy="2301875"/>
          </a:xfrm>
        </p:grpSpPr>
        <p:pic>
          <p:nvPicPr>
            <p:cNvPr id="37013" name="Picture 149"/>
            <p:cNvPicPr preferRelativeResize="0">
              <a:picLocks noChangeArrowheads="1"/>
            </p:cNvPicPr>
            <p:nvPr/>
          </p:nvPicPr>
          <p:blipFill>
            <a:blip r:embed="rId4" cstate="screen"/>
            <a:srcRect/>
            <a:stretch>
              <a:fillRect/>
            </a:stretch>
          </p:blipFill>
          <p:spPr bwMode="auto">
            <a:xfrm>
              <a:off x="4005263" y="1419225"/>
              <a:ext cx="3884612" cy="2286000"/>
            </a:xfrm>
            <a:prstGeom prst="rect">
              <a:avLst/>
            </a:prstGeom>
            <a:noFill/>
            <a:ln w="9525" algn="ctr">
              <a:noFill/>
              <a:miter lim="800000"/>
              <a:headEnd/>
              <a:tailEnd/>
            </a:ln>
          </p:spPr>
        </p:pic>
        <p:sp>
          <p:nvSpPr>
            <p:cNvPr id="37022" name="Text Box 158"/>
            <p:cNvSpPr txBox="1">
              <a:spLocks noChangeArrowheads="1"/>
            </p:cNvSpPr>
            <p:nvPr/>
          </p:nvSpPr>
          <p:spPr bwMode="auto">
            <a:xfrm>
              <a:off x="4005263" y="3324225"/>
              <a:ext cx="3852862" cy="396875"/>
            </a:xfrm>
            <a:prstGeom prst="rect">
              <a:avLst/>
            </a:prstGeom>
            <a:noFill/>
            <a:ln w="9525" algn="ctr">
              <a:noFill/>
              <a:miter lim="800000"/>
              <a:headEnd/>
              <a:tailEnd/>
            </a:ln>
          </p:spPr>
          <p:txBody>
            <a:bodyPr lIns="0" rIns="0">
              <a:spAutoFit/>
            </a:bodyPr>
            <a:lstStyle/>
            <a:p>
              <a:pPr algn="ctr"/>
              <a:r>
                <a:rPr lang="en-US" sz="2000" b="1"/>
                <a:t>BAKERS PRIDE</a:t>
              </a:r>
            </a:p>
          </p:txBody>
        </p:sp>
      </p:grpSp>
      <p:grpSp>
        <p:nvGrpSpPr>
          <p:cNvPr id="3" name="Group 41"/>
          <p:cNvGrpSpPr/>
          <p:nvPr/>
        </p:nvGrpSpPr>
        <p:grpSpPr>
          <a:xfrm>
            <a:off x="80964" y="3599427"/>
            <a:ext cx="3946403" cy="2322363"/>
            <a:chOff x="80964" y="3599427"/>
            <a:chExt cx="3946403" cy="2322363"/>
          </a:xfrm>
        </p:grpSpPr>
        <p:pic>
          <p:nvPicPr>
            <p:cNvPr id="37014" name="Picture 150"/>
            <p:cNvPicPr preferRelativeResize="0">
              <a:picLocks noChangeArrowheads="1"/>
            </p:cNvPicPr>
            <p:nvPr/>
          </p:nvPicPr>
          <p:blipFill>
            <a:blip r:embed="rId5" cstate="screen"/>
            <a:srcRect/>
            <a:stretch>
              <a:fillRect/>
            </a:stretch>
          </p:blipFill>
          <p:spPr bwMode="auto">
            <a:xfrm>
              <a:off x="80964" y="3599427"/>
              <a:ext cx="3946403" cy="2322363"/>
            </a:xfrm>
            <a:prstGeom prst="rect">
              <a:avLst/>
            </a:prstGeom>
            <a:noFill/>
            <a:ln w="9525" algn="ctr">
              <a:noFill/>
              <a:miter lim="800000"/>
              <a:headEnd/>
              <a:tailEnd/>
            </a:ln>
          </p:spPr>
        </p:pic>
        <p:sp>
          <p:nvSpPr>
            <p:cNvPr id="37023" name="Text Box 159"/>
            <p:cNvSpPr txBox="1">
              <a:spLocks noChangeArrowheads="1"/>
            </p:cNvSpPr>
            <p:nvPr/>
          </p:nvSpPr>
          <p:spPr bwMode="auto">
            <a:xfrm>
              <a:off x="80964" y="3634908"/>
              <a:ext cx="3914148" cy="403188"/>
            </a:xfrm>
            <a:prstGeom prst="rect">
              <a:avLst/>
            </a:prstGeom>
            <a:noFill/>
            <a:ln w="9525" algn="ctr">
              <a:noFill/>
              <a:miter lim="800000"/>
              <a:headEnd/>
              <a:tailEnd/>
            </a:ln>
          </p:spPr>
          <p:txBody>
            <a:bodyPr lIns="0" rIns="0">
              <a:spAutoFit/>
            </a:bodyPr>
            <a:lstStyle/>
            <a:p>
              <a:pPr algn="ctr"/>
              <a:r>
                <a:rPr lang="en-US" sz="2000" b="1" dirty="0"/>
                <a:t>IMPERIAL</a:t>
              </a:r>
            </a:p>
          </p:txBody>
        </p:sp>
      </p:grpSp>
      <p:grpSp>
        <p:nvGrpSpPr>
          <p:cNvPr id="4" name="Group 21"/>
          <p:cNvGrpSpPr/>
          <p:nvPr/>
        </p:nvGrpSpPr>
        <p:grpSpPr>
          <a:xfrm>
            <a:off x="4067687" y="3599427"/>
            <a:ext cx="3951242" cy="2322363"/>
            <a:chOff x="4005263" y="3903663"/>
            <a:chExt cx="3889375" cy="2286000"/>
          </a:xfrm>
        </p:grpSpPr>
        <p:pic>
          <p:nvPicPr>
            <p:cNvPr id="37015" name="Picture 151"/>
            <p:cNvPicPr preferRelativeResize="0">
              <a:picLocks noChangeArrowheads="1"/>
            </p:cNvPicPr>
            <p:nvPr/>
          </p:nvPicPr>
          <p:blipFill>
            <a:blip r:embed="rId6" cstate="screen"/>
            <a:srcRect/>
            <a:stretch>
              <a:fillRect/>
            </a:stretch>
          </p:blipFill>
          <p:spPr bwMode="auto">
            <a:xfrm>
              <a:off x="4005263" y="3903663"/>
              <a:ext cx="3884612" cy="2286000"/>
            </a:xfrm>
            <a:prstGeom prst="rect">
              <a:avLst/>
            </a:prstGeom>
            <a:noFill/>
            <a:ln w="9525" algn="ctr">
              <a:noFill/>
              <a:miter lim="800000"/>
              <a:headEnd/>
              <a:tailEnd/>
            </a:ln>
          </p:spPr>
        </p:pic>
        <p:sp>
          <p:nvSpPr>
            <p:cNvPr id="37024" name="Text Box 160"/>
            <p:cNvSpPr txBox="1">
              <a:spLocks noChangeArrowheads="1"/>
            </p:cNvSpPr>
            <p:nvPr/>
          </p:nvSpPr>
          <p:spPr bwMode="auto">
            <a:xfrm>
              <a:off x="4041775" y="3903663"/>
              <a:ext cx="3852863" cy="396875"/>
            </a:xfrm>
            <a:prstGeom prst="rect">
              <a:avLst/>
            </a:prstGeom>
            <a:noFill/>
            <a:ln w="9525" algn="ctr">
              <a:noFill/>
              <a:miter lim="800000"/>
              <a:headEnd/>
              <a:tailEnd/>
            </a:ln>
          </p:spPr>
          <p:txBody>
            <a:bodyPr lIns="0" rIns="0">
              <a:spAutoFit/>
            </a:bodyPr>
            <a:lstStyle/>
            <a:p>
              <a:pPr algn="ctr"/>
              <a:r>
                <a:rPr lang="en-US" sz="2000" b="1" dirty="0"/>
                <a:t>MAGIKITCHN</a:t>
              </a:r>
            </a:p>
          </p:txBody>
        </p:sp>
      </p:grpSp>
      <p:grpSp>
        <p:nvGrpSpPr>
          <p:cNvPr id="5" name="Group 18"/>
          <p:cNvGrpSpPr/>
          <p:nvPr/>
        </p:nvGrpSpPr>
        <p:grpSpPr>
          <a:xfrm>
            <a:off x="80964" y="1075470"/>
            <a:ext cx="3946403" cy="2333653"/>
            <a:chOff x="80963" y="1419225"/>
            <a:chExt cx="3884612" cy="2297113"/>
          </a:xfrm>
        </p:grpSpPr>
        <p:pic>
          <p:nvPicPr>
            <p:cNvPr id="37012" name="Picture 148"/>
            <p:cNvPicPr preferRelativeResize="0">
              <a:picLocks noChangeArrowheads="1"/>
            </p:cNvPicPr>
            <p:nvPr/>
          </p:nvPicPr>
          <p:blipFill>
            <a:blip r:embed="rId7" cstate="screen"/>
            <a:srcRect/>
            <a:stretch>
              <a:fillRect/>
            </a:stretch>
          </p:blipFill>
          <p:spPr bwMode="auto">
            <a:xfrm>
              <a:off x="80963" y="1419225"/>
              <a:ext cx="3884612" cy="2286000"/>
            </a:xfrm>
            <a:prstGeom prst="rect">
              <a:avLst/>
            </a:prstGeom>
            <a:noFill/>
            <a:ln w="9525" algn="ctr">
              <a:noFill/>
              <a:miter lim="800000"/>
              <a:headEnd/>
              <a:tailEnd/>
            </a:ln>
          </p:spPr>
        </p:pic>
        <p:sp>
          <p:nvSpPr>
            <p:cNvPr id="37028" name="Text Box 164"/>
            <p:cNvSpPr txBox="1">
              <a:spLocks noChangeArrowheads="1"/>
            </p:cNvSpPr>
            <p:nvPr/>
          </p:nvSpPr>
          <p:spPr bwMode="auto">
            <a:xfrm>
              <a:off x="80963" y="3319463"/>
              <a:ext cx="3852862" cy="396875"/>
            </a:xfrm>
            <a:prstGeom prst="rect">
              <a:avLst/>
            </a:prstGeom>
            <a:noFill/>
            <a:ln w="9525" algn="ctr">
              <a:noFill/>
              <a:miter lim="800000"/>
              <a:headEnd/>
              <a:tailEnd/>
            </a:ln>
          </p:spPr>
          <p:txBody>
            <a:bodyPr lIns="0" rIns="0">
              <a:spAutoFit/>
            </a:bodyPr>
            <a:lstStyle/>
            <a:p>
              <a:pPr algn="ctr"/>
              <a:r>
                <a:rPr lang="en-US" sz="2000" b="1" dirty="0"/>
                <a:t>ACHIEVER CHARBROILER</a:t>
              </a:r>
            </a:p>
          </p:txBody>
        </p:sp>
      </p:grpSp>
      <p:grpSp>
        <p:nvGrpSpPr>
          <p:cNvPr id="6" name="Group 40"/>
          <p:cNvGrpSpPr/>
          <p:nvPr/>
        </p:nvGrpSpPr>
        <p:grpSpPr>
          <a:xfrm>
            <a:off x="122859" y="3618458"/>
            <a:ext cx="3740150" cy="3127732"/>
            <a:chOff x="122859" y="3618458"/>
            <a:chExt cx="3740150" cy="3127732"/>
          </a:xfrm>
        </p:grpSpPr>
        <p:sp>
          <p:nvSpPr>
            <p:cNvPr id="24" name="TextBox 23"/>
            <p:cNvSpPr txBox="1"/>
            <p:nvPr/>
          </p:nvSpPr>
          <p:spPr>
            <a:xfrm>
              <a:off x="122859" y="6099859"/>
              <a:ext cx="3740150" cy="646331"/>
            </a:xfrm>
            <a:prstGeom prst="rect">
              <a:avLst/>
            </a:prstGeom>
            <a:noFill/>
          </p:spPr>
          <p:txBody>
            <a:bodyPr wrap="square" rtlCol="0">
              <a:spAutoFit/>
            </a:bodyPr>
            <a:lstStyle/>
            <a:p>
              <a:r>
                <a:rPr lang="en-US" dirty="0" smtClean="0">
                  <a:latin typeface="+mn-lt"/>
                </a:rPr>
                <a:t>Variance of over 400°F in across the cooking grid by some competitors! </a:t>
              </a:r>
              <a:endParaRPr lang="en-US" dirty="0">
                <a:latin typeface="+mn-lt"/>
              </a:endParaRPr>
            </a:p>
          </p:txBody>
        </p:sp>
        <p:sp>
          <p:nvSpPr>
            <p:cNvPr id="25" name="Freeform 24"/>
            <p:cNvSpPr/>
            <p:nvPr/>
          </p:nvSpPr>
          <p:spPr>
            <a:xfrm>
              <a:off x="311427" y="4295499"/>
              <a:ext cx="3551582" cy="1665357"/>
            </a:xfrm>
            <a:custGeom>
              <a:avLst/>
              <a:gdLst>
                <a:gd name="connsiteX0" fmla="*/ 1583634 w 3551582"/>
                <a:gd name="connsiteY0" fmla="*/ 11043 h 1665357"/>
                <a:gd name="connsiteX1" fmla="*/ 1239077 w 3551582"/>
                <a:gd name="connsiteY1" fmla="*/ 90556 h 1665357"/>
                <a:gd name="connsiteX2" fmla="*/ 868016 w 3551582"/>
                <a:gd name="connsiteY2" fmla="*/ 196574 h 1665357"/>
                <a:gd name="connsiteX3" fmla="*/ 483703 w 3551582"/>
                <a:gd name="connsiteY3" fmla="*/ 315843 h 1665357"/>
                <a:gd name="connsiteX4" fmla="*/ 231912 w 3551582"/>
                <a:gd name="connsiteY4" fmla="*/ 514626 h 1665357"/>
                <a:gd name="connsiteX5" fmla="*/ 33130 w 3551582"/>
                <a:gd name="connsiteY5" fmla="*/ 779669 h 1665357"/>
                <a:gd name="connsiteX6" fmla="*/ 33130 w 3551582"/>
                <a:gd name="connsiteY6" fmla="*/ 1097722 h 1665357"/>
                <a:gd name="connsiteX7" fmla="*/ 125895 w 3551582"/>
                <a:gd name="connsiteY7" fmla="*/ 1376017 h 1665357"/>
                <a:gd name="connsiteX8" fmla="*/ 125895 w 3551582"/>
                <a:gd name="connsiteY8" fmla="*/ 1627809 h 1665357"/>
                <a:gd name="connsiteX9" fmla="*/ 510208 w 3551582"/>
                <a:gd name="connsiteY9" fmla="*/ 1601304 h 1665357"/>
                <a:gd name="connsiteX10" fmla="*/ 470451 w 3551582"/>
                <a:gd name="connsiteY10" fmla="*/ 1429026 h 1665357"/>
                <a:gd name="connsiteX11" fmla="*/ 364434 w 3551582"/>
                <a:gd name="connsiteY11" fmla="*/ 1124226 h 1665357"/>
                <a:gd name="connsiteX12" fmla="*/ 351182 w 3551582"/>
                <a:gd name="connsiteY12" fmla="*/ 845930 h 1665357"/>
                <a:gd name="connsiteX13" fmla="*/ 404190 w 3551582"/>
                <a:gd name="connsiteY13" fmla="*/ 660400 h 1665357"/>
                <a:gd name="connsiteX14" fmla="*/ 801756 w 3551582"/>
                <a:gd name="connsiteY14" fmla="*/ 488122 h 1665357"/>
                <a:gd name="connsiteX15" fmla="*/ 1265582 w 3551582"/>
                <a:gd name="connsiteY15" fmla="*/ 355600 h 1665357"/>
                <a:gd name="connsiteX16" fmla="*/ 1557130 w 3551582"/>
                <a:gd name="connsiteY16" fmla="*/ 276087 h 1665357"/>
                <a:gd name="connsiteX17" fmla="*/ 1822173 w 3551582"/>
                <a:gd name="connsiteY17" fmla="*/ 342348 h 1665357"/>
                <a:gd name="connsiteX18" fmla="*/ 2312503 w 3551582"/>
                <a:gd name="connsiteY18" fmla="*/ 501374 h 1665357"/>
                <a:gd name="connsiteX19" fmla="*/ 2604051 w 3551582"/>
                <a:gd name="connsiteY19" fmla="*/ 554383 h 1665357"/>
                <a:gd name="connsiteX20" fmla="*/ 2922103 w 3551582"/>
                <a:gd name="connsiteY20" fmla="*/ 567635 h 1665357"/>
                <a:gd name="connsiteX21" fmla="*/ 3054625 w 3551582"/>
                <a:gd name="connsiteY21" fmla="*/ 660400 h 1665357"/>
                <a:gd name="connsiteX22" fmla="*/ 3200399 w 3551582"/>
                <a:gd name="connsiteY22" fmla="*/ 766417 h 1665357"/>
                <a:gd name="connsiteX23" fmla="*/ 3187147 w 3551582"/>
                <a:gd name="connsiteY23" fmla="*/ 1031461 h 1665357"/>
                <a:gd name="connsiteX24" fmla="*/ 3094382 w 3551582"/>
                <a:gd name="connsiteY24" fmla="*/ 1309756 h 1665357"/>
                <a:gd name="connsiteX25" fmla="*/ 2948608 w 3551582"/>
                <a:gd name="connsiteY25" fmla="*/ 1548296 h 1665357"/>
                <a:gd name="connsiteX26" fmla="*/ 2908851 w 3551582"/>
                <a:gd name="connsiteY26" fmla="*/ 1627809 h 1665357"/>
                <a:gd name="connsiteX27" fmla="*/ 3240156 w 3551582"/>
                <a:gd name="connsiteY27" fmla="*/ 1601304 h 1665357"/>
                <a:gd name="connsiteX28" fmla="*/ 3372677 w 3551582"/>
                <a:gd name="connsiteY28" fmla="*/ 1429026 h 1665357"/>
                <a:gd name="connsiteX29" fmla="*/ 3505199 w 3551582"/>
                <a:gd name="connsiteY29" fmla="*/ 1190487 h 1665357"/>
                <a:gd name="connsiteX30" fmla="*/ 3544956 w 3551582"/>
                <a:gd name="connsiteY30" fmla="*/ 885687 h 1665357"/>
                <a:gd name="connsiteX31" fmla="*/ 3465443 w 3551582"/>
                <a:gd name="connsiteY31" fmla="*/ 686904 h 1665357"/>
                <a:gd name="connsiteX32" fmla="*/ 3412434 w 3551582"/>
                <a:gd name="connsiteY32" fmla="*/ 501374 h 1665357"/>
                <a:gd name="connsiteX33" fmla="*/ 3332921 w 3551582"/>
                <a:gd name="connsiteY33" fmla="*/ 315843 h 1665357"/>
                <a:gd name="connsiteX34" fmla="*/ 3160643 w 3551582"/>
                <a:gd name="connsiteY34" fmla="*/ 156817 h 1665357"/>
                <a:gd name="connsiteX35" fmla="*/ 3028121 w 3551582"/>
                <a:gd name="connsiteY35" fmla="*/ 183322 h 1665357"/>
                <a:gd name="connsiteX36" fmla="*/ 2829338 w 3551582"/>
                <a:gd name="connsiteY36" fmla="*/ 302591 h 1665357"/>
                <a:gd name="connsiteX37" fmla="*/ 2683564 w 3551582"/>
                <a:gd name="connsiteY37" fmla="*/ 342348 h 1665357"/>
                <a:gd name="connsiteX38" fmla="*/ 2431773 w 3551582"/>
                <a:gd name="connsiteY38" fmla="*/ 289339 h 1665357"/>
                <a:gd name="connsiteX39" fmla="*/ 2193234 w 3551582"/>
                <a:gd name="connsiteY39" fmla="*/ 143565 h 1665357"/>
                <a:gd name="connsiteX40" fmla="*/ 1914938 w 3551582"/>
                <a:gd name="connsiteY40" fmla="*/ 103809 h 1665357"/>
                <a:gd name="connsiteX41" fmla="*/ 1689651 w 3551582"/>
                <a:gd name="connsiteY41" fmla="*/ 24296 h 1665357"/>
                <a:gd name="connsiteX42" fmla="*/ 1583634 w 3551582"/>
                <a:gd name="connsiteY42" fmla="*/ 11043 h 166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51582" h="1665357">
                  <a:moveTo>
                    <a:pt x="1583634" y="11043"/>
                  </a:moveTo>
                  <a:cubicBezTo>
                    <a:pt x="1508538" y="22086"/>
                    <a:pt x="1358347" y="59634"/>
                    <a:pt x="1239077" y="90556"/>
                  </a:cubicBezTo>
                  <a:cubicBezTo>
                    <a:pt x="1119807" y="121478"/>
                    <a:pt x="993912" y="159026"/>
                    <a:pt x="868016" y="196574"/>
                  </a:cubicBezTo>
                  <a:cubicBezTo>
                    <a:pt x="742120" y="234122"/>
                    <a:pt x="589720" y="262834"/>
                    <a:pt x="483703" y="315843"/>
                  </a:cubicBezTo>
                  <a:cubicBezTo>
                    <a:pt x="377686" y="368852"/>
                    <a:pt x="307007" y="437322"/>
                    <a:pt x="231912" y="514626"/>
                  </a:cubicBezTo>
                  <a:cubicBezTo>
                    <a:pt x="156817" y="591930"/>
                    <a:pt x="66260" y="682486"/>
                    <a:pt x="33130" y="779669"/>
                  </a:cubicBezTo>
                  <a:cubicBezTo>
                    <a:pt x="0" y="876852"/>
                    <a:pt x="17669" y="998331"/>
                    <a:pt x="33130" y="1097722"/>
                  </a:cubicBezTo>
                  <a:cubicBezTo>
                    <a:pt x="48591" y="1197113"/>
                    <a:pt x="110434" y="1287669"/>
                    <a:pt x="125895" y="1376017"/>
                  </a:cubicBezTo>
                  <a:cubicBezTo>
                    <a:pt x="141356" y="1464365"/>
                    <a:pt x="61843" y="1590261"/>
                    <a:pt x="125895" y="1627809"/>
                  </a:cubicBezTo>
                  <a:cubicBezTo>
                    <a:pt x="189947" y="1665357"/>
                    <a:pt x="452782" y="1634434"/>
                    <a:pt x="510208" y="1601304"/>
                  </a:cubicBezTo>
                  <a:cubicBezTo>
                    <a:pt x="567634" y="1568174"/>
                    <a:pt x="494747" y="1508539"/>
                    <a:pt x="470451" y="1429026"/>
                  </a:cubicBezTo>
                  <a:cubicBezTo>
                    <a:pt x="446155" y="1349513"/>
                    <a:pt x="384312" y="1221409"/>
                    <a:pt x="364434" y="1124226"/>
                  </a:cubicBezTo>
                  <a:cubicBezTo>
                    <a:pt x="344556" y="1027043"/>
                    <a:pt x="344556" y="923234"/>
                    <a:pt x="351182" y="845930"/>
                  </a:cubicBezTo>
                  <a:cubicBezTo>
                    <a:pt x="357808" y="768626"/>
                    <a:pt x="329094" y="720035"/>
                    <a:pt x="404190" y="660400"/>
                  </a:cubicBezTo>
                  <a:cubicBezTo>
                    <a:pt x="479286" y="600765"/>
                    <a:pt x="658191" y="538922"/>
                    <a:pt x="801756" y="488122"/>
                  </a:cubicBezTo>
                  <a:cubicBezTo>
                    <a:pt x="945321" y="437322"/>
                    <a:pt x="1265582" y="355600"/>
                    <a:pt x="1265582" y="355600"/>
                  </a:cubicBezTo>
                  <a:cubicBezTo>
                    <a:pt x="1391478" y="320261"/>
                    <a:pt x="1464365" y="278296"/>
                    <a:pt x="1557130" y="276087"/>
                  </a:cubicBezTo>
                  <a:cubicBezTo>
                    <a:pt x="1649895" y="273878"/>
                    <a:pt x="1696278" y="304800"/>
                    <a:pt x="1822173" y="342348"/>
                  </a:cubicBezTo>
                  <a:cubicBezTo>
                    <a:pt x="1948068" y="379896"/>
                    <a:pt x="2182190" y="466035"/>
                    <a:pt x="2312503" y="501374"/>
                  </a:cubicBezTo>
                  <a:cubicBezTo>
                    <a:pt x="2442816" y="536713"/>
                    <a:pt x="2502451" y="543340"/>
                    <a:pt x="2604051" y="554383"/>
                  </a:cubicBezTo>
                  <a:cubicBezTo>
                    <a:pt x="2705651" y="565426"/>
                    <a:pt x="2847007" y="549966"/>
                    <a:pt x="2922103" y="567635"/>
                  </a:cubicBezTo>
                  <a:cubicBezTo>
                    <a:pt x="2997199" y="585305"/>
                    <a:pt x="3008242" y="627270"/>
                    <a:pt x="3054625" y="660400"/>
                  </a:cubicBezTo>
                  <a:cubicBezTo>
                    <a:pt x="3101008" y="693530"/>
                    <a:pt x="3178312" y="704574"/>
                    <a:pt x="3200399" y="766417"/>
                  </a:cubicBezTo>
                  <a:cubicBezTo>
                    <a:pt x="3222486" y="828261"/>
                    <a:pt x="3204817" y="940905"/>
                    <a:pt x="3187147" y="1031461"/>
                  </a:cubicBezTo>
                  <a:cubicBezTo>
                    <a:pt x="3169478" y="1122018"/>
                    <a:pt x="3134138" y="1223617"/>
                    <a:pt x="3094382" y="1309756"/>
                  </a:cubicBezTo>
                  <a:cubicBezTo>
                    <a:pt x="3054626" y="1395895"/>
                    <a:pt x="2979530" y="1495287"/>
                    <a:pt x="2948608" y="1548296"/>
                  </a:cubicBezTo>
                  <a:cubicBezTo>
                    <a:pt x="2917686" y="1601305"/>
                    <a:pt x="2860260" y="1618974"/>
                    <a:pt x="2908851" y="1627809"/>
                  </a:cubicBezTo>
                  <a:cubicBezTo>
                    <a:pt x="2957442" y="1636644"/>
                    <a:pt x="3162852" y="1634434"/>
                    <a:pt x="3240156" y="1601304"/>
                  </a:cubicBezTo>
                  <a:cubicBezTo>
                    <a:pt x="3317460" y="1568174"/>
                    <a:pt x="3328503" y="1497495"/>
                    <a:pt x="3372677" y="1429026"/>
                  </a:cubicBezTo>
                  <a:cubicBezTo>
                    <a:pt x="3416851" y="1360557"/>
                    <a:pt x="3476486" y="1281043"/>
                    <a:pt x="3505199" y="1190487"/>
                  </a:cubicBezTo>
                  <a:cubicBezTo>
                    <a:pt x="3533912" y="1099931"/>
                    <a:pt x="3551582" y="969617"/>
                    <a:pt x="3544956" y="885687"/>
                  </a:cubicBezTo>
                  <a:cubicBezTo>
                    <a:pt x="3538330" y="801757"/>
                    <a:pt x="3487530" y="750956"/>
                    <a:pt x="3465443" y="686904"/>
                  </a:cubicBezTo>
                  <a:cubicBezTo>
                    <a:pt x="3443356" y="622852"/>
                    <a:pt x="3434521" y="563218"/>
                    <a:pt x="3412434" y="501374"/>
                  </a:cubicBezTo>
                  <a:cubicBezTo>
                    <a:pt x="3390347" y="439531"/>
                    <a:pt x="3374886" y="373269"/>
                    <a:pt x="3332921" y="315843"/>
                  </a:cubicBezTo>
                  <a:cubicBezTo>
                    <a:pt x="3290956" y="258417"/>
                    <a:pt x="3211443" y="178904"/>
                    <a:pt x="3160643" y="156817"/>
                  </a:cubicBezTo>
                  <a:cubicBezTo>
                    <a:pt x="3109843" y="134730"/>
                    <a:pt x="3083339" y="159026"/>
                    <a:pt x="3028121" y="183322"/>
                  </a:cubicBezTo>
                  <a:cubicBezTo>
                    <a:pt x="2972903" y="207618"/>
                    <a:pt x="2886764" y="276087"/>
                    <a:pt x="2829338" y="302591"/>
                  </a:cubicBezTo>
                  <a:cubicBezTo>
                    <a:pt x="2771912" y="329095"/>
                    <a:pt x="2749825" y="344557"/>
                    <a:pt x="2683564" y="342348"/>
                  </a:cubicBezTo>
                  <a:cubicBezTo>
                    <a:pt x="2617303" y="340139"/>
                    <a:pt x="2513495" y="322470"/>
                    <a:pt x="2431773" y="289339"/>
                  </a:cubicBezTo>
                  <a:cubicBezTo>
                    <a:pt x="2350051" y="256209"/>
                    <a:pt x="2279373" y="174487"/>
                    <a:pt x="2193234" y="143565"/>
                  </a:cubicBezTo>
                  <a:cubicBezTo>
                    <a:pt x="2107095" y="112643"/>
                    <a:pt x="1998868" y="123687"/>
                    <a:pt x="1914938" y="103809"/>
                  </a:cubicBezTo>
                  <a:cubicBezTo>
                    <a:pt x="1831008" y="83931"/>
                    <a:pt x="1747077" y="39757"/>
                    <a:pt x="1689651" y="24296"/>
                  </a:cubicBezTo>
                  <a:cubicBezTo>
                    <a:pt x="1632225" y="8835"/>
                    <a:pt x="1658730" y="0"/>
                    <a:pt x="1583634" y="11043"/>
                  </a:cubicBezTo>
                  <a:close/>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triped Right Arrow 25"/>
            <p:cNvSpPr/>
            <p:nvPr/>
          </p:nvSpPr>
          <p:spPr>
            <a:xfrm rot="7710537">
              <a:off x="2623062" y="3944639"/>
              <a:ext cx="921351" cy="268990"/>
            </a:xfrm>
            <a:prstGeom prst="stripedRightArrow">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42"/>
          <p:cNvGrpSpPr/>
          <p:nvPr/>
        </p:nvGrpSpPr>
        <p:grpSpPr>
          <a:xfrm>
            <a:off x="3711574" y="4667250"/>
            <a:ext cx="4027013" cy="2177870"/>
            <a:chOff x="3711574" y="4667250"/>
            <a:chExt cx="4027013" cy="2177870"/>
          </a:xfrm>
        </p:grpSpPr>
        <p:pic>
          <p:nvPicPr>
            <p:cNvPr id="3074" name="Picture 2" descr="C:\Users\cyungbluth\Desktop\MK videos\District 15-20111115-00106.jpg"/>
            <p:cNvPicPr>
              <a:picLocks noChangeAspect="1" noChangeArrowheads="1"/>
            </p:cNvPicPr>
            <p:nvPr/>
          </p:nvPicPr>
          <p:blipFill>
            <a:blip r:embed="rId8" cstate="email"/>
            <a:srcRect/>
            <a:stretch>
              <a:fillRect/>
            </a:stretch>
          </p:blipFill>
          <p:spPr bwMode="auto">
            <a:xfrm>
              <a:off x="6588770" y="5979906"/>
              <a:ext cx="1149817" cy="805465"/>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3711574" y="5921790"/>
              <a:ext cx="1641475" cy="923330"/>
            </a:xfrm>
            <a:prstGeom prst="rect">
              <a:avLst/>
            </a:prstGeom>
            <a:noFill/>
          </p:spPr>
          <p:txBody>
            <a:bodyPr wrap="square" rtlCol="0">
              <a:spAutoFit/>
            </a:bodyPr>
            <a:lstStyle/>
            <a:p>
              <a:pPr algn="r"/>
              <a:r>
                <a:rPr lang="en-US" dirty="0" smtClean="0">
                  <a:latin typeface="+mn-lt"/>
                </a:rPr>
                <a:t>Over 800</a:t>
              </a:r>
              <a:r>
                <a:rPr lang="en-US" dirty="0" smtClean="0"/>
                <a:t>°</a:t>
              </a:r>
              <a:r>
                <a:rPr lang="en-US" dirty="0" smtClean="0">
                  <a:latin typeface="+mn-lt"/>
                </a:rPr>
                <a:t>F…</a:t>
              </a:r>
            </a:p>
            <a:p>
              <a:pPr algn="r"/>
              <a:r>
                <a:rPr lang="en-US" dirty="0" smtClean="0">
                  <a:latin typeface="+mn-lt"/>
                </a:rPr>
                <a:t>enough to melt </a:t>
              </a:r>
              <a:r>
                <a:rPr lang="en-US" b="1" i="1" u="sng" dirty="0" smtClean="0">
                  <a:latin typeface="+mn-lt"/>
                </a:rPr>
                <a:t>SOLID ZINC</a:t>
              </a:r>
              <a:r>
                <a:rPr lang="en-US" dirty="0" smtClean="0">
                  <a:latin typeface="+mn-lt"/>
                </a:rPr>
                <a:t>!</a:t>
              </a:r>
              <a:endParaRPr lang="en-US" baseline="30000" dirty="0">
                <a:latin typeface="+mn-lt"/>
              </a:endParaRPr>
            </a:p>
          </p:txBody>
        </p:sp>
        <p:sp>
          <p:nvSpPr>
            <p:cNvPr id="33" name="Oval 32"/>
            <p:cNvSpPr/>
            <p:nvPr/>
          </p:nvSpPr>
          <p:spPr>
            <a:xfrm>
              <a:off x="5276849" y="4667250"/>
              <a:ext cx="952501" cy="990600"/>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stCxn id="30" idx="3"/>
            </p:cNvCxnSpPr>
            <p:nvPr/>
          </p:nvCxnSpPr>
          <p:spPr>
            <a:xfrm flipV="1">
              <a:off x="5353049" y="5657850"/>
              <a:ext cx="257176" cy="72560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30" idx="3"/>
              <a:endCxn id="3074" idx="1"/>
            </p:cNvCxnSpPr>
            <p:nvPr/>
          </p:nvCxnSpPr>
          <p:spPr>
            <a:xfrm flipV="1">
              <a:off x="5353049" y="6382639"/>
              <a:ext cx="1235721" cy="81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TextBox 43"/>
          <p:cNvSpPr txBox="1"/>
          <p:nvPr/>
        </p:nvSpPr>
        <p:spPr>
          <a:xfrm>
            <a:off x="7454348" y="0"/>
            <a:ext cx="1689652" cy="989912"/>
          </a:xfrm>
          <a:prstGeom prst="rect">
            <a:avLst/>
          </a:prstGeom>
          <a:noFill/>
        </p:spPr>
        <p:txBody>
          <a:bodyPr wrap="square" rtlCol="0">
            <a:spAutoFit/>
          </a:bodyPr>
          <a:lstStyle/>
          <a:p>
            <a:pPr algn="ctr"/>
            <a:r>
              <a:rPr lang="en-US" sz="1400" dirty="0" smtClean="0">
                <a:solidFill>
                  <a:schemeClr val="bg1"/>
                </a:solidFill>
                <a:latin typeface="+mn-lt"/>
              </a:rPr>
              <a:t>Temperature profiles based on ASTM 1695-96 test protocols</a:t>
            </a:r>
            <a:endParaRPr lang="en-US" sz="1400" dirty="0">
              <a:solidFill>
                <a:schemeClr val="bg1"/>
              </a:solidFill>
              <a:latin typeface="+mn-lt"/>
            </a:endParaRPr>
          </a:p>
        </p:txBody>
      </p:sp>
    </p:spTree>
    <p:extLst>
      <p:ext uri="{BB962C8B-B14F-4D97-AF65-F5344CB8AC3E}">
        <p14:creationId xmlns:p14="http://schemas.microsoft.com/office/powerpoint/2010/main" val="2952557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noChangeAspect="1"/>
          </p:cNvGrpSpPr>
          <p:nvPr/>
        </p:nvGrpSpPr>
        <p:grpSpPr>
          <a:xfrm>
            <a:off x="2842590" y="1149502"/>
            <a:ext cx="6127257" cy="1529650"/>
            <a:chOff x="1766786" y="1035364"/>
            <a:chExt cx="7315200" cy="1826216"/>
          </a:xfrm>
        </p:grpSpPr>
        <p:pic>
          <p:nvPicPr>
            <p:cNvPr id="4108" name="Picture 12" descr="C:\Users\cyungbluth\Desktop\Sales Data\VTEC\VTEC25 - MIN.png"/>
            <p:cNvPicPr>
              <a:picLocks noChangeAspect="1" noChangeArrowheads="1"/>
            </p:cNvPicPr>
            <p:nvPr/>
          </p:nvPicPr>
          <p:blipFill>
            <a:blip r:embed="rId3" cstate="print"/>
            <a:srcRect/>
            <a:stretch>
              <a:fillRect/>
            </a:stretch>
          </p:blipFill>
          <p:spPr bwMode="auto">
            <a:xfrm rot="16200000">
              <a:off x="4881018" y="-2078868"/>
              <a:ext cx="1086735" cy="7315200"/>
            </a:xfrm>
            <a:prstGeom prst="rect">
              <a:avLst/>
            </a:prstGeom>
            <a:noFill/>
          </p:spPr>
        </p:pic>
        <p:sp>
          <p:nvSpPr>
            <p:cNvPr id="13" name="Pentagon 12"/>
            <p:cNvSpPr/>
            <p:nvPr/>
          </p:nvSpPr>
          <p:spPr>
            <a:xfrm rot="16200000">
              <a:off x="3708290" y="2331053"/>
              <a:ext cx="776380" cy="284674"/>
            </a:xfrm>
            <a:prstGeom prst="homePlat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MAX</a:t>
              </a:r>
              <a:endParaRPr lang="en-US" sz="1600" dirty="0">
                <a:solidFill>
                  <a:schemeClr val="tx1"/>
                </a:solidFill>
              </a:endParaRPr>
            </a:p>
          </p:txBody>
        </p:sp>
        <p:sp>
          <p:nvSpPr>
            <p:cNvPr id="14" name="Pentagon 13"/>
            <p:cNvSpPr/>
            <p:nvPr/>
          </p:nvSpPr>
          <p:spPr>
            <a:xfrm rot="16200000">
              <a:off x="6907682" y="2331053"/>
              <a:ext cx="776380" cy="284674"/>
            </a:xfrm>
            <a:prstGeom prst="homePlat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MID</a:t>
              </a:r>
              <a:endParaRPr lang="en-US" sz="1600" dirty="0">
                <a:solidFill>
                  <a:schemeClr val="tx1"/>
                </a:solidFill>
              </a:endParaRPr>
            </a:p>
          </p:txBody>
        </p:sp>
        <p:sp>
          <p:nvSpPr>
            <p:cNvPr id="15" name="Pentagon 14"/>
            <p:cNvSpPr/>
            <p:nvPr/>
          </p:nvSpPr>
          <p:spPr>
            <a:xfrm rot="16200000">
              <a:off x="8297379" y="2331053"/>
              <a:ext cx="776380" cy="284674"/>
            </a:xfrm>
            <a:prstGeom prst="homePlat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MIN</a:t>
              </a:r>
              <a:endParaRPr lang="en-US" sz="1600" dirty="0">
                <a:solidFill>
                  <a:schemeClr val="tx1"/>
                </a:solidFill>
              </a:endParaRPr>
            </a:p>
          </p:txBody>
        </p:sp>
      </p:grpSp>
      <p:sp>
        <p:nvSpPr>
          <p:cNvPr id="22" name="Rectangle 2"/>
          <p:cNvSpPr txBox="1">
            <a:spLocks noChangeArrowheads="1"/>
          </p:cNvSpPr>
          <p:nvPr/>
        </p:nvSpPr>
        <p:spPr bwMode="auto">
          <a:xfrm>
            <a:off x="0" y="155275"/>
            <a:ext cx="9144000" cy="566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Geneva" charset="-128"/>
                <a:cs typeface="Arial" charset="0"/>
              </a:rPr>
              <a:t>WIDE RANGE VALVES = MAXIMUM CONTROL</a:t>
            </a:r>
          </a:p>
        </p:txBody>
      </p:sp>
      <p:grpSp>
        <p:nvGrpSpPr>
          <p:cNvPr id="4" name="Group 19"/>
          <p:cNvGrpSpPr/>
          <p:nvPr/>
        </p:nvGrpSpPr>
        <p:grpSpPr>
          <a:xfrm>
            <a:off x="111920" y="3088267"/>
            <a:ext cx="8859449" cy="3291241"/>
            <a:chOff x="111920" y="3088267"/>
            <a:chExt cx="8859449" cy="3291241"/>
          </a:xfrm>
        </p:grpSpPr>
        <p:grpSp>
          <p:nvGrpSpPr>
            <p:cNvPr id="5" name="Group 18"/>
            <p:cNvGrpSpPr>
              <a:grpSpLocks noChangeAspect="1"/>
            </p:cNvGrpSpPr>
            <p:nvPr/>
          </p:nvGrpSpPr>
          <p:grpSpPr>
            <a:xfrm>
              <a:off x="111920" y="3407708"/>
              <a:ext cx="8859449" cy="2971800"/>
              <a:chOff x="111920" y="1087194"/>
              <a:chExt cx="8286992" cy="2779776"/>
            </a:xfrm>
          </p:grpSpPr>
          <p:pic>
            <p:nvPicPr>
              <p:cNvPr id="4105" name="Picture 9"/>
              <p:cNvPicPr>
                <a:picLocks noChangeAspect="1" noChangeArrowheads="1"/>
              </p:cNvPicPr>
              <p:nvPr/>
            </p:nvPicPr>
            <p:blipFill>
              <a:blip r:embed="rId4" cstate="email"/>
              <a:srcRect/>
              <a:stretch>
                <a:fillRect/>
              </a:stretch>
            </p:blipFill>
            <p:spPr bwMode="auto">
              <a:xfrm>
                <a:off x="2929565" y="1087194"/>
                <a:ext cx="2675430" cy="2743200"/>
              </a:xfrm>
              <a:prstGeom prst="rect">
                <a:avLst/>
              </a:prstGeom>
              <a:noFill/>
              <a:ln w="9525">
                <a:noFill/>
                <a:miter lim="800000"/>
                <a:headEnd/>
                <a:tailEnd/>
              </a:ln>
              <a:effectLst/>
            </p:spPr>
          </p:pic>
          <p:pic>
            <p:nvPicPr>
              <p:cNvPr id="4106" name="Picture 10"/>
              <p:cNvPicPr>
                <a:picLocks noChangeAspect="1" noChangeArrowheads="1"/>
              </p:cNvPicPr>
              <p:nvPr/>
            </p:nvPicPr>
            <p:blipFill>
              <a:blip r:embed="rId5" cstate="email"/>
              <a:srcRect/>
              <a:stretch>
                <a:fillRect/>
              </a:stretch>
            </p:blipFill>
            <p:spPr bwMode="auto">
              <a:xfrm>
                <a:off x="111920" y="1087194"/>
                <a:ext cx="2693624" cy="2779776"/>
              </a:xfrm>
              <a:prstGeom prst="rect">
                <a:avLst/>
              </a:prstGeom>
              <a:noFill/>
              <a:ln w="9525">
                <a:noFill/>
                <a:miter lim="800000"/>
                <a:headEnd/>
                <a:tailEnd/>
              </a:ln>
              <a:effectLst/>
            </p:spPr>
          </p:pic>
          <p:pic>
            <p:nvPicPr>
              <p:cNvPr id="4107" name="Picture 11"/>
              <p:cNvPicPr>
                <a:picLocks noChangeAspect="1" noChangeArrowheads="1"/>
              </p:cNvPicPr>
              <p:nvPr/>
            </p:nvPicPr>
            <p:blipFill>
              <a:blip r:embed="rId6" cstate="email"/>
              <a:srcRect/>
              <a:stretch>
                <a:fillRect/>
              </a:stretch>
            </p:blipFill>
            <p:spPr bwMode="auto">
              <a:xfrm>
                <a:off x="5703865" y="1087194"/>
                <a:ext cx="2695047" cy="2743200"/>
              </a:xfrm>
              <a:prstGeom prst="rect">
                <a:avLst/>
              </a:prstGeom>
              <a:noFill/>
              <a:ln w="9525">
                <a:noFill/>
                <a:miter lim="800000"/>
                <a:headEnd/>
                <a:tailEnd/>
              </a:ln>
              <a:effectLst/>
            </p:spPr>
          </p:pic>
        </p:grpSp>
        <p:sp>
          <p:nvSpPr>
            <p:cNvPr id="23" name="TextBox 22"/>
            <p:cNvSpPr txBox="1"/>
            <p:nvPr/>
          </p:nvSpPr>
          <p:spPr>
            <a:xfrm>
              <a:off x="111920" y="3088267"/>
              <a:ext cx="2879697" cy="369332"/>
            </a:xfrm>
            <a:prstGeom prst="rect">
              <a:avLst/>
            </a:prstGeom>
            <a:noFill/>
          </p:spPr>
          <p:txBody>
            <a:bodyPr wrap="square" rtlCol="0">
              <a:spAutoFit/>
            </a:bodyPr>
            <a:lstStyle/>
            <a:p>
              <a:pPr algn="ctr"/>
              <a:r>
                <a:rPr lang="en-US" b="1" dirty="0" smtClean="0"/>
                <a:t>MAX AVG = 660°F</a:t>
              </a:r>
              <a:endParaRPr lang="en-US" b="1" dirty="0"/>
            </a:p>
          </p:txBody>
        </p:sp>
        <p:sp>
          <p:nvSpPr>
            <p:cNvPr id="24" name="TextBox 23"/>
            <p:cNvSpPr txBox="1"/>
            <p:nvPr/>
          </p:nvSpPr>
          <p:spPr>
            <a:xfrm>
              <a:off x="3104754" y="3096894"/>
              <a:ext cx="2879697" cy="369332"/>
            </a:xfrm>
            <a:prstGeom prst="rect">
              <a:avLst/>
            </a:prstGeom>
            <a:noFill/>
          </p:spPr>
          <p:txBody>
            <a:bodyPr wrap="square" rtlCol="0">
              <a:spAutoFit/>
            </a:bodyPr>
            <a:lstStyle/>
            <a:p>
              <a:pPr algn="ctr"/>
              <a:r>
                <a:rPr lang="en-US" b="1" dirty="0" smtClean="0"/>
                <a:t>MID AVG = 460°F</a:t>
              </a:r>
              <a:endParaRPr lang="en-US" b="1" dirty="0"/>
            </a:p>
          </p:txBody>
        </p:sp>
        <p:sp>
          <p:nvSpPr>
            <p:cNvPr id="25" name="TextBox 24"/>
            <p:cNvSpPr txBox="1"/>
            <p:nvPr/>
          </p:nvSpPr>
          <p:spPr>
            <a:xfrm>
              <a:off x="6090151" y="3096894"/>
              <a:ext cx="2879697" cy="369332"/>
            </a:xfrm>
            <a:prstGeom prst="rect">
              <a:avLst/>
            </a:prstGeom>
            <a:noFill/>
          </p:spPr>
          <p:txBody>
            <a:bodyPr wrap="square" rtlCol="0">
              <a:spAutoFit/>
            </a:bodyPr>
            <a:lstStyle/>
            <a:p>
              <a:pPr algn="ctr"/>
              <a:r>
                <a:rPr lang="en-US" b="1" dirty="0" smtClean="0"/>
                <a:t>MIN AVG = 370°F</a:t>
              </a:r>
              <a:endParaRPr lang="en-US" b="1" dirty="0"/>
            </a:p>
          </p:txBody>
        </p:sp>
      </p:grpSp>
      <p:grpSp>
        <p:nvGrpSpPr>
          <p:cNvPr id="6" name="Group 17"/>
          <p:cNvGrpSpPr/>
          <p:nvPr/>
        </p:nvGrpSpPr>
        <p:grpSpPr>
          <a:xfrm>
            <a:off x="72164" y="1054455"/>
            <a:ext cx="2649073" cy="1768257"/>
            <a:chOff x="72164" y="1054455"/>
            <a:chExt cx="2649073" cy="1768257"/>
          </a:xfrm>
        </p:grpSpPr>
        <p:pic>
          <p:nvPicPr>
            <p:cNvPr id="1026" name="Picture 2"/>
            <p:cNvPicPr>
              <a:picLocks noChangeAspect="1" noChangeArrowheads="1"/>
            </p:cNvPicPr>
            <p:nvPr/>
          </p:nvPicPr>
          <p:blipFill>
            <a:blip r:embed="rId7" cstate="email"/>
            <a:srcRect/>
            <a:stretch>
              <a:fillRect/>
            </a:stretch>
          </p:blipFill>
          <p:spPr bwMode="auto">
            <a:xfrm>
              <a:off x="72164" y="1054455"/>
              <a:ext cx="2649073" cy="1768257"/>
            </a:xfrm>
            <a:prstGeom prst="rect">
              <a:avLst/>
            </a:prstGeom>
            <a:noFill/>
            <a:ln w="9525">
              <a:noFill/>
              <a:miter lim="800000"/>
              <a:headEnd/>
              <a:tailEnd/>
            </a:ln>
            <a:effectLst/>
          </p:spPr>
        </p:pic>
        <p:cxnSp>
          <p:nvCxnSpPr>
            <p:cNvPr id="3" name="Straight Arrow Connector 2"/>
            <p:cNvCxnSpPr/>
            <p:nvPr/>
          </p:nvCxnSpPr>
          <p:spPr>
            <a:xfrm flipH="1">
              <a:off x="622998" y="2195190"/>
              <a:ext cx="732745" cy="256608"/>
            </a:xfrm>
            <a:prstGeom prst="straightConnector1">
              <a:avLst/>
            </a:prstGeom>
            <a:ln>
              <a:solidFill>
                <a:srgbClr val="0000FF"/>
              </a:solidFill>
              <a:tailEnd type="triangle" w="lg" len="lg"/>
            </a:ln>
            <a:effectLst>
              <a:glow rad="38100">
                <a:schemeClr val="bg1"/>
              </a:glo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658053" y="1760089"/>
              <a:ext cx="697691" cy="435101"/>
            </a:xfrm>
            <a:prstGeom prst="straightConnector1">
              <a:avLst/>
            </a:prstGeom>
            <a:ln>
              <a:solidFill>
                <a:srgbClr val="66FF33"/>
              </a:solidFill>
              <a:tailEnd type="triangle" w="lg" len="lg"/>
            </a:ln>
            <a:effectLst>
              <a:glow rad="38100">
                <a:schemeClr val="bg1"/>
              </a:glow>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1355743" y="1450886"/>
              <a:ext cx="1" cy="744304"/>
            </a:xfrm>
            <a:prstGeom prst="straightConnector1">
              <a:avLst/>
            </a:prstGeom>
            <a:ln>
              <a:solidFill>
                <a:schemeClr val="accent6">
                  <a:lumMod val="75000"/>
                </a:schemeClr>
              </a:solidFill>
              <a:tailEnd type="triangle" w="lg" len="lg"/>
            </a:ln>
            <a:effectLst>
              <a:glow rad="38100">
                <a:schemeClr val="bg1"/>
              </a:glow>
            </a:effectLst>
          </p:spPr>
          <p:style>
            <a:lnRef idx="2">
              <a:schemeClr val="accent1"/>
            </a:lnRef>
            <a:fillRef idx="0">
              <a:schemeClr val="accent1"/>
            </a:fillRef>
            <a:effectRef idx="1">
              <a:schemeClr val="accent1"/>
            </a:effectRef>
            <a:fontRef idx="minor">
              <a:schemeClr val="tx1"/>
            </a:fontRef>
          </p:style>
        </p:cxnSp>
      </p:grpSp>
      <p:sp>
        <p:nvSpPr>
          <p:cNvPr id="33" name="Circular Arrow 32"/>
          <p:cNvSpPr/>
          <p:nvPr/>
        </p:nvSpPr>
        <p:spPr>
          <a:xfrm rot="19809159" flipH="1">
            <a:off x="21228" y="955377"/>
            <a:ext cx="2160561" cy="2146949"/>
          </a:xfrm>
          <a:prstGeom prst="circularArrow">
            <a:avLst>
              <a:gd name="adj1" fmla="val 2739"/>
              <a:gd name="adj2" fmla="val 863618"/>
              <a:gd name="adj3" fmla="val 20490628"/>
              <a:gd name="adj4" fmla="val 13619084"/>
              <a:gd name="adj5" fmla="val 5294"/>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p:cNvSpPr txBox="1"/>
          <p:nvPr/>
        </p:nvSpPr>
        <p:spPr>
          <a:xfrm rot="18650539">
            <a:off x="94373" y="1272443"/>
            <a:ext cx="544531" cy="307777"/>
          </a:xfrm>
          <a:prstGeom prst="rect">
            <a:avLst/>
          </a:prstGeom>
          <a:solidFill>
            <a:srgbClr val="FF0000"/>
          </a:solidFill>
          <a:ln>
            <a:solidFill>
              <a:schemeClr val="bg1"/>
            </a:solidFill>
          </a:ln>
        </p:spPr>
        <p:txBody>
          <a:bodyPr wrap="square" rtlCol="0">
            <a:spAutoFit/>
          </a:bodyPr>
          <a:lstStyle/>
          <a:p>
            <a:pPr algn="ctr"/>
            <a:r>
              <a:rPr lang="en-US" sz="1400" b="1" dirty="0" smtClean="0">
                <a:solidFill>
                  <a:schemeClr val="bg1"/>
                </a:solidFill>
              </a:rPr>
              <a:t>112°</a:t>
            </a:r>
            <a:endParaRPr lang="en-US" sz="1400" b="1" dirty="0">
              <a:solidFill>
                <a:schemeClr val="bg1"/>
              </a:solidFill>
            </a:endParaRPr>
          </a:p>
        </p:txBody>
      </p:sp>
    </p:spTree>
    <p:extLst>
      <p:ext uri="{BB962C8B-B14F-4D97-AF65-F5344CB8AC3E}">
        <p14:creationId xmlns:p14="http://schemas.microsoft.com/office/powerpoint/2010/main" val="3667925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2638"/>
          </a:xfrm>
        </p:spPr>
        <p:txBody>
          <a:bodyPr/>
          <a:lstStyle/>
          <a:p>
            <a:r>
              <a:rPr lang="en-US" dirty="0" smtClean="0"/>
              <a:t>The VTEC difference…</a:t>
            </a:r>
            <a:endParaRPr lang="en-US" dirty="0"/>
          </a:p>
        </p:txBody>
      </p:sp>
      <p:grpSp>
        <p:nvGrpSpPr>
          <p:cNvPr id="5" name="Group 44"/>
          <p:cNvGrpSpPr/>
          <p:nvPr/>
        </p:nvGrpSpPr>
        <p:grpSpPr>
          <a:xfrm>
            <a:off x="137222" y="2949427"/>
            <a:ext cx="3520375" cy="1873736"/>
            <a:chOff x="5446054" y="4581636"/>
            <a:chExt cx="3520375" cy="1873736"/>
          </a:xfrm>
        </p:grpSpPr>
        <p:grpSp>
          <p:nvGrpSpPr>
            <p:cNvPr id="6" name="Group 24"/>
            <p:cNvGrpSpPr/>
            <p:nvPr/>
          </p:nvGrpSpPr>
          <p:grpSpPr>
            <a:xfrm>
              <a:off x="5446054" y="4581636"/>
              <a:ext cx="3520375" cy="1522755"/>
              <a:chOff x="5280915" y="3038638"/>
              <a:chExt cx="3520375" cy="1522755"/>
            </a:xfrm>
          </p:grpSpPr>
          <p:grpSp>
            <p:nvGrpSpPr>
              <p:cNvPr id="7" name="Group 22"/>
              <p:cNvGrpSpPr/>
              <p:nvPr/>
            </p:nvGrpSpPr>
            <p:grpSpPr>
              <a:xfrm>
                <a:off x="5280915" y="3038638"/>
                <a:ext cx="3520375" cy="1493120"/>
                <a:chOff x="5280915" y="3038638"/>
                <a:chExt cx="3520375" cy="1493120"/>
              </a:xfrm>
            </p:grpSpPr>
            <p:pic>
              <p:nvPicPr>
                <p:cNvPr id="43" name="Picture 8"/>
                <p:cNvPicPr>
                  <a:picLocks noChangeAspect="1" noChangeArrowheads="1"/>
                </p:cNvPicPr>
                <p:nvPr/>
              </p:nvPicPr>
              <p:blipFill>
                <a:blip r:embed="rId4" cstate="screen"/>
                <a:srcRect/>
                <a:stretch>
                  <a:fillRect/>
                </a:stretch>
              </p:blipFill>
              <p:spPr bwMode="auto">
                <a:xfrm>
                  <a:off x="5280915" y="3048884"/>
                  <a:ext cx="3520375" cy="1482873"/>
                </a:xfrm>
                <a:prstGeom prst="rect">
                  <a:avLst/>
                </a:prstGeom>
                <a:noFill/>
                <a:ln w="9525">
                  <a:noFill/>
                  <a:miter lim="800000"/>
                  <a:headEnd/>
                  <a:tailEnd/>
                </a:ln>
                <a:effectLst/>
              </p:spPr>
            </p:pic>
            <p:cxnSp>
              <p:nvCxnSpPr>
                <p:cNvPr id="44" name="Straight Connector 43"/>
                <p:cNvCxnSpPr/>
                <p:nvPr/>
              </p:nvCxnSpPr>
              <p:spPr>
                <a:xfrm flipV="1">
                  <a:off x="6461024" y="3038638"/>
                  <a:ext cx="983845" cy="1493120"/>
                </a:xfrm>
                <a:prstGeom prst="line">
                  <a:avLst/>
                </a:prstGeom>
                <a:ln w="47625">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80915" y="4099728"/>
                <a:ext cx="1029635" cy="461665"/>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smtClean="0">
                    <a:ln w="11430"/>
                    <a:solidFill>
                      <a:srgbClr val="FF0000"/>
                    </a:solidFill>
                  </a:rPr>
                  <a:t>HOT</a:t>
                </a:r>
                <a:endParaRPr lang="en-US" sz="2400" b="1" spc="50" dirty="0">
                  <a:ln w="11430"/>
                  <a:solidFill>
                    <a:srgbClr val="FF0000"/>
                  </a:solidFill>
                </a:endParaRPr>
              </a:p>
            </p:txBody>
          </p:sp>
          <p:sp>
            <p:nvSpPr>
              <p:cNvPr id="42" name="TextBox 41"/>
              <p:cNvSpPr txBox="1"/>
              <p:nvPr/>
            </p:nvSpPr>
            <p:spPr>
              <a:xfrm>
                <a:off x="7444869" y="3112536"/>
                <a:ext cx="1205147" cy="461665"/>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smtClean="0">
                    <a:ln w="11430"/>
                    <a:solidFill>
                      <a:srgbClr val="0000FF"/>
                    </a:solidFill>
                  </a:rPr>
                  <a:t>NOT</a:t>
                </a:r>
                <a:endParaRPr lang="en-US" sz="2400" b="1" spc="50" dirty="0">
                  <a:ln w="11430"/>
                  <a:solidFill>
                    <a:srgbClr val="0000FF"/>
                  </a:solidFill>
                </a:endParaRPr>
              </a:p>
            </p:txBody>
          </p:sp>
        </p:grpSp>
        <p:sp>
          <p:nvSpPr>
            <p:cNvPr id="39" name="TextBox 38"/>
            <p:cNvSpPr txBox="1"/>
            <p:nvPr/>
          </p:nvSpPr>
          <p:spPr>
            <a:xfrm>
              <a:off x="5446054" y="6086040"/>
              <a:ext cx="3520375" cy="369332"/>
            </a:xfrm>
            <a:prstGeom prst="rect">
              <a:avLst/>
            </a:prstGeom>
            <a:solidFill>
              <a:schemeClr val="bg1"/>
            </a:solidFill>
            <a:ln>
              <a:noFill/>
            </a:ln>
          </p:spPr>
          <p:txBody>
            <a:bodyPr wrap="square" rtlCol="0">
              <a:spAutoFit/>
            </a:bodyPr>
            <a:lstStyle/>
            <a:p>
              <a:pPr algn="ctr"/>
              <a:r>
                <a:rPr lang="en-US" b="1" dirty="0" smtClean="0"/>
                <a:t>Now </a:t>
              </a:r>
              <a:r>
                <a:rPr lang="en-US" b="1" i="1" dirty="0" smtClean="0"/>
                <a:t>THAT</a:t>
              </a:r>
              <a:r>
                <a:rPr lang="en-US" b="1" dirty="0" smtClean="0"/>
                <a:t> is </a:t>
              </a:r>
              <a:r>
                <a:rPr lang="en-US" b="1" u="sng" dirty="0" smtClean="0"/>
                <a:t>Zone Control</a:t>
              </a:r>
              <a:r>
                <a:rPr lang="en-US" b="1" dirty="0" smtClean="0"/>
                <a:t>!</a:t>
              </a:r>
            </a:p>
          </p:txBody>
        </p:sp>
      </p:grpSp>
      <p:sp>
        <p:nvSpPr>
          <p:cNvPr id="53" name="TextBox 52"/>
          <p:cNvSpPr txBox="1"/>
          <p:nvPr/>
        </p:nvSpPr>
        <p:spPr>
          <a:xfrm>
            <a:off x="7376570" y="3300617"/>
            <a:ext cx="664828" cy="307777"/>
          </a:xfrm>
          <a:prstGeom prst="rect">
            <a:avLst/>
          </a:prstGeom>
          <a:noFill/>
          <a:ln>
            <a:noFill/>
          </a:ln>
        </p:spPr>
        <p:txBody>
          <a:bodyPr wrap="square" rtlCol="0">
            <a:spAutoFit/>
          </a:bodyPr>
          <a:lstStyle/>
          <a:p>
            <a:pPr algn="ctr"/>
            <a:r>
              <a:rPr lang="en-US" sz="1400" b="1" dirty="0" smtClean="0">
                <a:solidFill>
                  <a:schemeClr val="bg1"/>
                </a:solidFill>
              </a:rPr>
              <a:t>RAW!</a:t>
            </a:r>
            <a:endParaRPr lang="en-US" b="1" dirty="0">
              <a:solidFill>
                <a:schemeClr val="bg1"/>
              </a:solidFill>
            </a:endParaRPr>
          </a:p>
        </p:txBody>
      </p:sp>
      <p:grpSp>
        <p:nvGrpSpPr>
          <p:cNvPr id="8" name="Group 5"/>
          <p:cNvGrpSpPr/>
          <p:nvPr/>
        </p:nvGrpSpPr>
        <p:grpSpPr>
          <a:xfrm>
            <a:off x="23530" y="1085707"/>
            <a:ext cx="4800600" cy="1835497"/>
            <a:chOff x="23530" y="1085707"/>
            <a:chExt cx="4553986" cy="1835497"/>
          </a:xfrm>
        </p:grpSpPr>
        <p:pic>
          <p:nvPicPr>
            <p:cNvPr id="3" name="Picture 2" descr="F:\Backup\Sales 3-27-2012\Vulcan Product Videos\VTEC Vids + Pics\Burgers - VTEC vs MagiKitchn 02 - 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555" y="1092404"/>
              <a:ext cx="4472961" cy="18288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23530" y="1085707"/>
              <a:ext cx="2904865" cy="338554"/>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00" b="1" i="1" spc="50" dirty="0" smtClean="0">
                  <a:ln w="11430"/>
                  <a:solidFill>
                    <a:srgbClr val="0000FF"/>
                  </a:solidFill>
                </a:rPr>
                <a:t>VTEC = SMOKEY</a:t>
              </a:r>
              <a:r>
                <a:rPr lang="en-US" sz="1600" b="1" spc="50" dirty="0" smtClean="0">
                  <a:ln w="11430"/>
                  <a:solidFill>
                    <a:srgbClr val="0000FF"/>
                  </a:solidFill>
                </a:rPr>
                <a:t>  VAPOR</a:t>
              </a:r>
              <a:endParaRPr lang="en-US" sz="2000" b="1" spc="50" dirty="0">
                <a:ln w="11430"/>
                <a:solidFill>
                  <a:srgbClr val="0000FF"/>
                </a:solidFill>
              </a:endParaRPr>
            </a:p>
          </p:txBody>
        </p:sp>
        <p:sp>
          <p:nvSpPr>
            <p:cNvPr id="52" name="TextBox 51"/>
            <p:cNvSpPr txBox="1"/>
            <p:nvPr/>
          </p:nvSpPr>
          <p:spPr>
            <a:xfrm>
              <a:off x="1660272" y="2295020"/>
              <a:ext cx="1764212" cy="584775"/>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00" b="1" spc="50" dirty="0" smtClean="0">
                  <a:ln w="11430"/>
                  <a:solidFill>
                    <a:srgbClr val="FF0000"/>
                  </a:solidFill>
                </a:rPr>
                <a:t>COMPETITOR = FLARE UPS!</a:t>
              </a:r>
              <a:endParaRPr lang="en-US" sz="2000" b="1" spc="50" dirty="0">
                <a:ln w="11430"/>
                <a:solidFill>
                  <a:srgbClr val="FF0000"/>
                </a:solidFill>
              </a:endParaRPr>
            </a:p>
          </p:txBody>
        </p:sp>
      </p:grpSp>
      <p:grpSp>
        <p:nvGrpSpPr>
          <p:cNvPr id="9" name="Group 4"/>
          <p:cNvGrpSpPr/>
          <p:nvPr/>
        </p:nvGrpSpPr>
        <p:grpSpPr>
          <a:xfrm>
            <a:off x="4900883" y="1085707"/>
            <a:ext cx="4114800" cy="1828800"/>
            <a:chOff x="4760691" y="1092404"/>
            <a:chExt cx="3872398" cy="1828800"/>
          </a:xfrm>
        </p:grpSpPr>
        <p:pic>
          <p:nvPicPr>
            <p:cNvPr id="1026" name="Picture 2" descr="C:\Users\cyungbluth\Desktop\Sales\VTEC\VTEC Vids + Pics\Chicken - VTEC  vs MagiKitchn (1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48" t="18273" r="11036" b="36579"/>
            <a:stretch/>
          </p:blipFill>
          <p:spPr bwMode="auto">
            <a:xfrm>
              <a:off x="4760691" y="1092404"/>
              <a:ext cx="3862697" cy="18288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798364" y="1157449"/>
              <a:ext cx="1893675" cy="707886"/>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solidFill>
                    <a:srgbClr val="FF0000"/>
                  </a:solidFill>
                </a:rPr>
                <a:t>VTEC = COOK </a:t>
              </a:r>
              <a:r>
                <a:rPr lang="en-US" sz="2000" b="1" u="sng" spc="50" dirty="0" smtClean="0">
                  <a:ln w="11430"/>
                  <a:solidFill>
                    <a:srgbClr val="FF0000"/>
                  </a:solidFill>
                </a:rPr>
                <a:t>ANYWHERE</a:t>
              </a:r>
              <a:endParaRPr lang="en-US" sz="2800" b="1" u="sng" spc="50" dirty="0">
                <a:ln w="11430"/>
                <a:solidFill>
                  <a:srgbClr val="FF0000"/>
                </a:solidFill>
              </a:endParaRPr>
            </a:p>
          </p:txBody>
        </p:sp>
        <p:sp>
          <p:nvSpPr>
            <p:cNvPr id="19" name="TextBox 18"/>
            <p:cNvSpPr txBox="1"/>
            <p:nvPr/>
          </p:nvSpPr>
          <p:spPr>
            <a:xfrm>
              <a:off x="6619584" y="2181827"/>
              <a:ext cx="2013505" cy="707886"/>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solidFill>
                    <a:srgbClr val="0000FF"/>
                  </a:solidFill>
                </a:rPr>
                <a:t>COMPETITOR = COLD SPOTS</a:t>
              </a:r>
              <a:endParaRPr lang="en-US" sz="2800" b="1" spc="50" dirty="0">
                <a:ln w="11430"/>
                <a:solidFill>
                  <a:srgbClr val="0000FF"/>
                </a:solidFill>
              </a:endParaRPr>
            </a:p>
          </p:txBody>
        </p:sp>
      </p:grpSp>
      <p:grpSp>
        <p:nvGrpSpPr>
          <p:cNvPr id="10" name="Group 9"/>
          <p:cNvGrpSpPr/>
          <p:nvPr/>
        </p:nvGrpSpPr>
        <p:grpSpPr>
          <a:xfrm>
            <a:off x="3692322" y="2961291"/>
            <a:ext cx="2028943" cy="3244595"/>
            <a:chOff x="3692322" y="2961291"/>
            <a:chExt cx="2028943" cy="3244595"/>
          </a:xfrm>
        </p:grpSpPr>
        <p:pic>
          <p:nvPicPr>
            <p:cNvPr id="1028" name="Picture 4" descr="C:\Users\cyungbluth\Desktop\Sales\VTEC\VTEC Vids + Pics\Pork - VTEC 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125" t="27242" r="13111" b="16831"/>
            <a:stretch/>
          </p:blipFill>
          <p:spPr bwMode="auto">
            <a:xfrm>
              <a:off x="3692322" y="2961291"/>
              <a:ext cx="2005793" cy="214403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692323" y="5105330"/>
              <a:ext cx="2028942" cy="338554"/>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INFRARED =</a:t>
              </a:r>
              <a:endParaRPr lang="en-US" sz="20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
          <p:nvSpPr>
            <p:cNvPr id="29" name="TextBox 28"/>
            <p:cNvSpPr txBox="1"/>
            <p:nvPr/>
          </p:nvSpPr>
          <p:spPr>
            <a:xfrm>
              <a:off x="3692323" y="5374889"/>
              <a:ext cx="2028942" cy="830997"/>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00" b="1" spc="50" dirty="0" smtClean="0">
                  <a:ln w="11430"/>
                  <a:solidFill>
                    <a:srgbClr val="FF0000"/>
                  </a:solidFill>
                </a:rPr>
                <a:t>JUICIER, TASTIER, MORE TENDER-ER…ER</a:t>
              </a:r>
              <a:endParaRPr lang="en-US" sz="2000" b="1" u="sng" spc="50" dirty="0">
                <a:ln w="11430"/>
                <a:solidFill>
                  <a:srgbClr val="FF0000"/>
                </a:solidFill>
              </a:endParaRPr>
            </a:p>
          </p:txBody>
        </p:sp>
      </p:grpSp>
      <p:grpSp>
        <p:nvGrpSpPr>
          <p:cNvPr id="12" name="Group 15"/>
          <p:cNvGrpSpPr/>
          <p:nvPr/>
        </p:nvGrpSpPr>
        <p:grpSpPr>
          <a:xfrm>
            <a:off x="108943" y="4920093"/>
            <a:ext cx="5745086" cy="1945818"/>
            <a:chOff x="108943" y="4920093"/>
            <a:chExt cx="5745086" cy="1945818"/>
          </a:xfrm>
        </p:grpSpPr>
        <p:pic>
          <p:nvPicPr>
            <p:cNvPr id="102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11" t="21711" r="48395" b="33041"/>
            <a:stretch/>
          </p:blipFill>
          <p:spPr bwMode="auto">
            <a:xfrm>
              <a:off x="108943" y="4920093"/>
              <a:ext cx="354865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2724244" y="6525868"/>
              <a:ext cx="884413" cy="258708"/>
            </a:xfrm>
            <a:prstGeom prst="ellipse">
              <a:avLst/>
            </a:prstGeom>
            <a:noFill/>
            <a:ln w="38100">
              <a:solidFill>
                <a:srgbClr val="0CFC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3657597" y="6615079"/>
              <a:ext cx="795537" cy="133814"/>
            </a:xfrm>
            <a:prstGeom prst="leftArrow">
              <a:avLst>
                <a:gd name="adj1" fmla="val 50000"/>
                <a:gd name="adj2" fmla="val 166667"/>
              </a:avLst>
            </a:prstGeom>
            <a:solidFill>
              <a:srgbClr val="0CFC23"/>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5" name="Oval 34"/>
            <p:cNvSpPr/>
            <p:nvPr/>
          </p:nvSpPr>
          <p:spPr>
            <a:xfrm>
              <a:off x="2709509" y="6089418"/>
              <a:ext cx="884413" cy="258708"/>
            </a:xfrm>
            <a:prstGeom prst="ellipse">
              <a:avLst/>
            </a:prstGeom>
            <a:noFill/>
            <a:ln w="38100">
              <a:solidFill>
                <a:srgbClr val="0CFC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Left Arrow 35"/>
            <p:cNvSpPr/>
            <p:nvPr/>
          </p:nvSpPr>
          <p:spPr>
            <a:xfrm rot="348817">
              <a:off x="3662354" y="6205614"/>
              <a:ext cx="786024" cy="133814"/>
            </a:xfrm>
            <a:prstGeom prst="leftArrow">
              <a:avLst>
                <a:gd name="adj1" fmla="val 50000"/>
                <a:gd name="adj2" fmla="val 166667"/>
              </a:avLst>
            </a:prstGeom>
            <a:solidFill>
              <a:srgbClr val="0CFC23"/>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TextBox 14"/>
            <p:cNvSpPr txBox="1"/>
            <p:nvPr/>
          </p:nvSpPr>
          <p:spPr>
            <a:xfrm>
              <a:off x="4391348" y="6156536"/>
              <a:ext cx="1005403"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solidFill>
                    <a:srgbClr val="02BA14"/>
                  </a:solidFill>
                  <a:effectLst>
                    <a:reflection blurRad="12700" stA="50000" endPos="50000" dist="5000" dir="5400000" sy="-100000" rotWithShape="0"/>
                  </a:effectLst>
                </a:rPr>
                <a:t>GREEN</a:t>
              </a:r>
              <a:endParaRPr lang="en-US" b="1" cap="all" dirty="0">
                <a:ln w="0"/>
                <a:solidFill>
                  <a:srgbClr val="02BA14"/>
                </a:solidFill>
                <a:effectLst>
                  <a:reflection blurRad="12700" stA="50000" endPos="50000" dist="5000" dir="5400000" sy="-100000" rotWithShape="0"/>
                </a:effectLst>
              </a:endParaRPr>
            </a:p>
          </p:txBody>
        </p:sp>
        <p:sp>
          <p:nvSpPr>
            <p:cNvPr id="46" name="TextBox 45"/>
            <p:cNvSpPr txBox="1"/>
            <p:nvPr/>
          </p:nvSpPr>
          <p:spPr>
            <a:xfrm>
              <a:off x="4398181" y="6465801"/>
              <a:ext cx="1455848" cy="400110"/>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cap="all" dirty="0" smtClean="0">
                  <a:ln w="0">
                    <a:solidFill>
                      <a:srgbClr val="00B050"/>
                    </a:solidFill>
                  </a:ln>
                  <a:solidFill>
                    <a:srgbClr val="00B050"/>
                  </a:solidFill>
                  <a:effectLst>
                    <a:reflection blurRad="12700" stA="50000" endPos="50000" dist="5000" dir="5400000" sy="-100000" rotWithShape="0"/>
                  </a:effectLst>
                </a:rPr>
                <a:t>GREENER</a:t>
              </a:r>
              <a:endParaRPr lang="en-US" sz="2000" b="1" cap="all" dirty="0">
                <a:ln w="0">
                  <a:solidFill>
                    <a:srgbClr val="00B050"/>
                  </a:solidFill>
                </a:ln>
                <a:solidFill>
                  <a:srgbClr val="00B050"/>
                </a:solidFill>
                <a:effectLst>
                  <a:reflection blurRad="12700" stA="50000" endPos="50000" dist="5000" dir="5400000" sy="-100000" rotWithShape="0"/>
                </a:effectLst>
              </a:endParaRPr>
            </a:p>
          </p:txBody>
        </p:sp>
      </p:grpSp>
      <p:grpSp>
        <p:nvGrpSpPr>
          <p:cNvPr id="14" name="Group 7"/>
          <p:cNvGrpSpPr/>
          <p:nvPr/>
        </p:nvGrpSpPr>
        <p:grpSpPr>
          <a:xfrm>
            <a:off x="5755990" y="2961291"/>
            <a:ext cx="3241160" cy="3288701"/>
            <a:chOff x="5755990" y="2961291"/>
            <a:chExt cx="3241160" cy="3288701"/>
          </a:xfrm>
        </p:grpSpPr>
        <p:grpSp>
          <p:nvGrpSpPr>
            <p:cNvPr id="16" name="Group 6"/>
            <p:cNvGrpSpPr/>
            <p:nvPr/>
          </p:nvGrpSpPr>
          <p:grpSpPr>
            <a:xfrm>
              <a:off x="5755990" y="2961291"/>
              <a:ext cx="3241160" cy="3288701"/>
              <a:chOff x="5755990" y="2961291"/>
              <a:chExt cx="3241160" cy="3288701"/>
            </a:xfrm>
          </p:grpSpPr>
          <p:pic>
            <p:nvPicPr>
              <p:cNvPr id="1027" name="Picture 3" descr="C:\Users\cyungbluth\Desktop\Sales\VTEC\VTEC Vids + Pics\Burgers - VTEC vs MagiKitchn 0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390" b="10407"/>
              <a:stretch/>
            </p:blipFill>
            <p:spPr bwMode="auto">
              <a:xfrm>
                <a:off x="5755990" y="2961291"/>
                <a:ext cx="3241160" cy="245770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779914" y="5418995"/>
                <a:ext cx="3217235" cy="830997"/>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00" b="1" spc="50" dirty="0" smtClean="0">
                    <a:ln w="11430"/>
                    <a:solidFill>
                      <a:srgbClr val="FF0000"/>
                    </a:solidFill>
                  </a:rPr>
                  <a:t>FLARE-UPS AND SECONDARY FIRES ARE </a:t>
                </a:r>
                <a:r>
                  <a:rPr lang="en-US" sz="1600" b="1" i="1" u="sng" spc="50" dirty="0" smtClean="0">
                    <a:ln w="11430"/>
                    <a:solidFill>
                      <a:srgbClr val="FF0000"/>
                    </a:solidFill>
                  </a:rPr>
                  <a:t>SO</a:t>
                </a:r>
                <a:r>
                  <a:rPr lang="en-US" sz="1600" b="1" spc="50" dirty="0" smtClean="0">
                    <a:ln w="11430"/>
                    <a:solidFill>
                      <a:srgbClr val="FF0000"/>
                    </a:solidFill>
                  </a:rPr>
                  <a:t> 20</a:t>
                </a:r>
                <a:r>
                  <a:rPr lang="en-US" sz="1600" b="1" spc="50" baseline="30000" dirty="0" smtClean="0">
                    <a:ln w="11430"/>
                    <a:solidFill>
                      <a:srgbClr val="FF0000"/>
                    </a:solidFill>
                  </a:rPr>
                  <a:t>TH</a:t>
                </a:r>
                <a:r>
                  <a:rPr lang="en-US" sz="1600" b="1" spc="50" dirty="0" smtClean="0">
                    <a:ln w="11430"/>
                    <a:solidFill>
                      <a:srgbClr val="FF0000"/>
                    </a:solidFill>
                  </a:rPr>
                  <a:t> CENTURY…</a:t>
                </a:r>
                <a:endParaRPr lang="en-US" sz="2000" b="1" u="sng" spc="50" dirty="0">
                  <a:ln w="11430"/>
                  <a:solidFill>
                    <a:srgbClr val="FF0000"/>
                  </a:solidFill>
                </a:endParaRPr>
              </a:p>
            </p:txBody>
          </p:sp>
        </p:grpSp>
        <p:sp>
          <p:nvSpPr>
            <p:cNvPr id="4" name="Left Arrow 3"/>
            <p:cNvSpPr/>
            <p:nvPr/>
          </p:nvSpPr>
          <p:spPr>
            <a:xfrm>
              <a:off x="7445847" y="3094637"/>
              <a:ext cx="1000125" cy="31904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Left Arrow 36"/>
            <p:cNvSpPr/>
            <p:nvPr/>
          </p:nvSpPr>
          <p:spPr>
            <a:xfrm flipH="1">
              <a:off x="6267450" y="4823163"/>
              <a:ext cx="789663" cy="31904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271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50" fill="hold"/>
                                        <p:tgtEl>
                                          <p:spTgt spid="9"/>
                                        </p:tgtEl>
                                        <p:attrNameLst>
                                          <p:attrName>ppt_w</p:attrName>
                                        </p:attrNameLst>
                                      </p:cBhvr>
                                      <p:tavLst>
                                        <p:tav tm="0">
                                          <p:val>
                                            <p:fltVal val="0"/>
                                          </p:val>
                                        </p:tav>
                                        <p:tav tm="100000">
                                          <p:val>
                                            <p:strVal val="#ppt_w"/>
                                          </p:val>
                                        </p:tav>
                                      </p:tavLst>
                                    </p:anim>
                                    <p:anim calcmode="lin" valueType="num">
                                      <p:cBhvr>
                                        <p:cTn id="15" dur="250" fill="hold"/>
                                        <p:tgtEl>
                                          <p:spTgt spid="9"/>
                                        </p:tgtEl>
                                        <p:attrNameLst>
                                          <p:attrName>ppt_h</p:attrName>
                                        </p:attrNameLst>
                                      </p:cBhvr>
                                      <p:tavLst>
                                        <p:tav tm="0">
                                          <p:val>
                                            <p:fltVal val="0"/>
                                          </p:val>
                                        </p:tav>
                                        <p:tav tm="100000">
                                          <p:val>
                                            <p:strVal val="#ppt_h"/>
                                          </p:val>
                                        </p:tav>
                                      </p:tavLst>
                                    </p:anim>
                                    <p:animEffect transition="in" filter="fade">
                                      <p:cBhvr>
                                        <p:cTn id="16" dur="25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50" fill="hold"/>
                                        <p:tgtEl>
                                          <p:spTgt spid="5"/>
                                        </p:tgtEl>
                                        <p:attrNameLst>
                                          <p:attrName>ppt_w</p:attrName>
                                        </p:attrNameLst>
                                      </p:cBhvr>
                                      <p:tavLst>
                                        <p:tav tm="0">
                                          <p:val>
                                            <p:fltVal val="0"/>
                                          </p:val>
                                        </p:tav>
                                        <p:tav tm="100000">
                                          <p:val>
                                            <p:strVal val="#ppt_w"/>
                                          </p:val>
                                        </p:tav>
                                      </p:tavLst>
                                    </p:anim>
                                    <p:anim calcmode="lin" valueType="num">
                                      <p:cBhvr>
                                        <p:cTn id="22" dur="250" fill="hold"/>
                                        <p:tgtEl>
                                          <p:spTgt spid="5"/>
                                        </p:tgtEl>
                                        <p:attrNameLst>
                                          <p:attrName>ppt_h</p:attrName>
                                        </p:attrNameLst>
                                      </p:cBhvr>
                                      <p:tavLst>
                                        <p:tav tm="0">
                                          <p:val>
                                            <p:fltVal val="0"/>
                                          </p:val>
                                        </p:tav>
                                        <p:tav tm="100000">
                                          <p:val>
                                            <p:strVal val="#ppt_h"/>
                                          </p:val>
                                        </p:tav>
                                      </p:tavLst>
                                    </p:anim>
                                    <p:animEffect transition="in" filter="fade">
                                      <p:cBhvr>
                                        <p:cTn id="23" dur="25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250" fill="hold"/>
                                        <p:tgtEl>
                                          <p:spTgt spid="10"/>
                                        </p:tgtEl>
                                        <p:attrNameLst>
                                          <p:attrName>ppt_w</p:attrName>
                                        </p:attrNameLst>
                                      </p:cBhvr>
                                      <p:tavLst>
                                        <p:tav tm="0">
                                          <p:val>
                                            <p:fltVal val="0"/>
                                          </p:val>
                                        </p:tav>
                                        <p:tav tm="100000">
                                          <p:val>
                                            <p:strVal val="#ppt_w"/>
                                          </p:val>
                                        </p:tav>
                                      </p:tavLst>
                                    </p:anim>
                                    <p:anim calcmode="lin" valueType="num">
                                      <p:cBhvr>
                                        <p:cTn id="29" dur="250" fill="hold"/>
                                        <p:tgtEl>
                                          <p:spTgt spid="10"/>
                                        </p:tgtEl>
                                        <p:attrNameLst>
                                          <p:attrName>ppt_h</p:attrName>
                                        </p:attrNameLst>
                                      </p:cBhvr>
                                      <p:tavLst>
                                        <p:tav tm="0">
                                          <p:val>
                                            <p:fltVal val="0"/>
                                          </p:val>
                                        </p:tav>
                                        <p:tav tm="100000">
                                          <p:val>
                                            <p:strVal val="#ppt_h"/>
                                          </p:val>
                                        </p:tav>
                                      </p:tavLst>
                                    </p:anim>
                                    <p:animEffect transition="in" filter="fade">
                                      <p:cBhvr>
                                        <p:cTn id="30" dur="2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outVertical)">
                                      <p:cBhvr>
                                        <p:cTn id="35" dur="2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fltVal val="0"/>
                                          </p:val>
                                        </p:tav>
                                        <p:tav tm="100000">
                                          <p:val>
                                            <p:strVal val="#ppt_w"/>
                                          </p:val>
                                        </p:tav>
                                      </p:tavLst>
                                    </p:anim>
                                    <p:anim calcmode="lin" valueType="num">
                                      <p:cBhvr>
                                        <p:cTn id="41" dur="250" fill="hold"/>
                                        <p:tgtEl>
                                          <p:spTgt spid="12"/>
                                        </p:tgtEl>
                                        <p:attrNameLst>
                                          <p:attrName>ppt_h</p:attrName>
                                        </p:attrNameLst>
                                      </p:cBhvr>
                                      <p:tavLst>
                                        <p:tav tm="0">
                                          <p:val>
                                            <p:fltVal val="0"/>
                                          </p:val>
                                        </p:tav>
                                        <p:tav tm="100000">
                                          <p:val>
                                            <p:strVal val="#ppt_h"/>
                                          </p:val>
                                        </p:tav>
                                      </p:tavLst>
                                    </p:anim>
                                    <p:animEffect transition="in" filter="fade">
                                      <p:cBhvr>
                                        <p:cTn id="42" dur="25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37" y="111348"/>
            <a:ext cx="9098063" cy="781279"/>
          </a:xfrm>
        </p:spPr>
        <p:txBody>
          <a:bodyPr/>
          <a:lstStyle/>
          <a:p>
            <a:r>
              <a:rPr lang="en-US" sz="4000" b="1" dirty="0" smtClean="0"/>
              <a:t>VULCAN Counter Restaurant Series</a:t>
            </a:r>
            <a:endParaRPr lang="en-US" sz="4000" b="1" dirty="0"/>
          </a:p>
        </p:txBody>
      </p:sp>
      <p:sp>
        <p:nvSpPr>
          <p:cNvPr id="9" name="TextBox 8"/>
          <p:cNvSpPr txBox="1"/>
          <p:nvPr/>
        </p:nvSpPr>
        <p:spPr>
          <a:xfrm>
            <a:off x="500738" y="6248465"/>
            <a:ext cx="6474465" cy="461665"/>
          </a:xfrm>
          <a:prstGeom prst="rect">
            <a:avLst/>
          </a:prstGeom>
          <a:noFill/>
        </p:spPr>
        <p:txBody>
          <a:bodyPr wrap="none" rtlCol="0">
            <a:spAutoFit/>
          </a:bodyPr>
          <a:lstStyle/>
          <a:p>
            <a:r>
              <a:rPr lang="en-US" sz="2400" b="1" dirty="0" smtClean="0">
                <a:solidFill>
                  <a:srgbClr val="FF0000"/>
                </a:solidFill>
              </a:rPr>
              <a:t>VULCAN COUNTER RESTAURANT SERIES</a:t>
            </a:r>
            <a:endParaRPr lang="en-US" sz="2400" b="1" dirty="0">
              <a:solidFill>
                <a:srgbClr val="FF0000"/>
              </a:solidFill>
            </a:endParaRPr>
          </a:p>
        </p:txBody>
      </p:sp>
      <p:sp>
        <p:nvSpPr>
          <p:cNvPr id="12" name="Content Placeholder 2"/>
          <p:cNvSpPr>
            <a:spLocks noGrp="1"/>
          </p:cNvSpPr>
          <p:nvPr>
            <p:ph idx="1"/>
          </p:nvPr>
        </p:nvSpPr>
        <p:spPr>
          <a:xfrm>
            <a:off x="45937" y="4337108"/>
            <a:ext cx="7562878" cy="2373022"/>
          </a:xfrm>
        </p:spPr>
        <p:txBody>
          <a:bodyPr/>
          <a:lstStyle/>
          <a:p>
            <a:r>
              <a:rPr lang="en-US" sz="2000" dirty="0" smtClean="0"/>
              <a:t>Based on existing platforms</a:t>
            </a:r>
          </a:p>
          <a:p>
            <a:r>
              <a:rPr lang="en-US" sz="2000" dirty="0" smtClean="0"/>
              <a:t>“Right Sized” for Independent Operators</a:t>
            </a:r>
          </a:p>
          <a:p>
            <a:r>
              <a:rPr lang="en-US" sz="2000" dirty="0" smtClean="0"/>
              <a:t>‘Best in Class’ at target price point</a:t>
            </a:r>
          </a:p>
          <a:p>
            <a:r>
              <a:rPr lang="en-US" sz="2000" b="1" i="1" u="sng" dirty="0" smtClean="0"/>
              <a:t>Stock Availability </a:t>
            </a:r>
            <a:r>
              <a:rPr lang="en-US" sz="2000" dirty="0" smtClean="0"/>
              <a:t>- WYSIWYG</a:t>
            </a:r>
          </a:p>
          <a:p>
            <a:r>
              <a:rPr lang="en-US" sz="2000" b="1" i="1" u="sng" dirty="0" smtClean="0"/>
              <a:t>Natural Gas Std. </a:t>
            </a:r>
            <a:r>
              <a:rPr lang="en-US" sz="2000" dirty="0" smtClean="0"/>
              <a:t>– Conversion Kits (included) for LP applications</a:t>
            </a:r>
          </a:p>
          <a:p>
            <a:endParaRPr lang="en-US" sz="2000" dirty="0"/>
          </a:p>
        </p:txBody>
      </p:sp>
      <p:pic>
        <p:nvPicPr>
          <p:cNvPr id="115714" name="Picture 2" descr="V:\GRIDDLE\LITERATURE\PICTURES\VCR Counterline Lineup.png"/>
          <p:cNvPicPr>
            <a:picLocks noChangeAspect="1" noChangeArrowheads="1"/>
          </p:cNvPicPr>
          <p:nvPr/>
        </p:nvPicPr>
        <p:blipFill>
          <a:blip r:embed="rId2" cstate="print"/>
          <a:srcRect/>
          <a:stretch>
            <a:fillRect/>
          </a:stretch>
        </p:blipFill>
        <p:spPr bwMode="auto">
          <a:xfrm>
            <a:off x="1111" y="1004044"/>
            <a:ext cx="9203771" cy="4141697"/>
          </a:xfrm>
          <a:prstGeom prst="rect">
            <a:avLst/>
          </a:prstGeom>
          <a:noFill/>
        </p:spPr>
      </p:pic>
      <p:sp>
        <p:nvSpPr>
          <p:cNvPr id="13" name="TextBox 12"/>
          <p:cNvSpPr txBox="1"/>
          <p:nvPr/>
        </p:nvSpPr>
        <p:spPr>
          <a:xfrm rot="1029658">
            <a:off x="-141195" y="3883633"/>
            <a:ext cx="8217155" cy="400110"/>
          </a:xfrm>
          <a:prstGeom prst="rect">
            <a:avLst/>
          </a:prstGeom>
          <a:noFill/>
        </p:spPr>
        <p:txBody>
          <a:bodyPr wrap="square" rtlCol="0">
            <a:spAutoFit/>
          </a:bodyPr>
          <a:lstStyle/>
          <a:p>
            <a:r>
              <a:rPr lang="en-US" sz="2000" b="1" dirty="0" smtClean="0"/>
              <a:t>      VCRB         VCRH            VCRG-M                       VCRG-T</a:t>
            </a:r>
            <a:endParaRPr lang="en-US" sz="2000" b="1"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p:txBody>
          <a:bodyPr rtlCol="0">
            <a:normAutofit/>
          </a:bodyPr>
          <a:lstStyle/>
          <a:p>
            <a:pPr fontAlgn="auto">
              <a:spcAft>
                <a:spcPts val="0"/>
              </a:spcAft>
              <a:defRPr/>
            </a:pPr>
            <a:r>
              <a:rPr lang="en-US" sz="3600" b="1" dirty="0" smtClean="0">
                <a:solidFill>
                  <a:schemeClr val="tx1">
                    <a:lumMod val="85000"/>
                    <a:lumOff val="15000"/>
                  </a:schemeClr>
                </a:solidFill>
              </a:rPr>
              <a:t>Gas Floor Power</a:t>
            </a:r>
            <a:r>
              <a:rPr lang="en-US" sz="3600" b="1" i="1" dirty="0" smtClean="0">
                <a:solidFill>
                  <a:schemeClr val="tx1">
                    <a:lumMod val="85000"/>
                    <a:lumOff val="15000"/>
                  </a:schemeClr>
                </a:solidFill>
              </a:rPr>
              <a:t>Steam</a:t>
            </a:r>
            <a:r>
              <a:rPr lang="en-US" sz="1400" b="1" dirty="0" smtClean="0">
                <a:solidFill>
                  <a:schemeClr val="tx1">
                    <a:lumMod val="85000"/>
                    <a:lumOff val="15000"/>
                  </a:schemeClr>
                </a:solidFill>
                <a:latin typeface="Lucida Sans" pitchFamily="34" charset="0"/>
              </a:rPr>
              <a:t>TM</a:t>
            </a:r>
            <a:r>
              <a:rPr lang="en-US" sz="3600" b="1" dirty="0" smtClean="0">
                <a:solidFill>
                  <a:schemeClr val="tx1">
                    <a:lumMod val="85000"/>
                    <a:lumOff val="15000"/>
                  </a:schemeClr>
                </a:solidFill>
                <a:latin typeface="Lucida Sans" pitchFamily="34" charset="0"/>
              </a:rPr>
              <a:t> </a:t>
            </a:r>
            <a:endParaRPr lang="en-US" sz="3600" b="1" i="1" u="sng" dirty="0" smtClean="0">
              <a:solidFill>
                <a:schemeClr val="tx1">
                  <a:lumMod val="85000"/>
                  <a:lumOff val="15000"/>
                </a:schemeClr>
              </a:solidFill>
              <a:effectLst>
                <a:outerShdw blurRad="38100" dist="38100" dir="2700000" algn="tl">
                  <a:srgbClr val="000000">
                    <a:alpha val="43137"/>
                  </a:srgbClr>
                </a:outerShdw>
              </a:effectLst>
            </a:endParaRPr>
          </a:p>
        </p:txBody>
      </p:sp>
      <p:pic>
        <p:nvPicPr>
          <p:cNvPr id="16389" name="Picture 11" descr="C24GA"/>
          <p:cNvPicPr>
            <a:picLocks noChangeAspect="1" noChangeArrowheads="1"/>
          </p:cNvPicPr>
          <p:nvPr/>
        </p:nvPicPr>
        <p:blipFill>
          <a:blip r:embed="rId2" cstate="print"/>
          <a:srcRect l="13266" t="8824"/>
          <a:stretch>
            <a:fillRect/>
          </a:stretch>
        </p:blipFill>
        <p:spPr bwMode="auto">
          <a:xfrm>
            <a:off x="4114800" y="1600200"/>
            <a:ext cx="2895600" cy="4576762"/>
          </a:xfrm>
          <a:prstGeom prst="rect">
            <a:avLst/>
          </a:prstGeom>
          <a:noFill/>
          <a:ln w="9525">
            <a:noFill/>
            <a:miter lim="800000"/>
            <a:headEnd/>
            <a:tailEnd/>
          </a:ln>
        </p:spPr>
      </p:pic>
      <p:grpSp>
        <p:nvGrpSpPr>
          <p:cNvPr id="2" name="Group 23"/>
          <p:cNvGrpSpPr/>
          <p:nvPr/>
        </p:nvGrpSpPr>
        <p:grpSpPr>
          <a:xfrm>
            <a:off x="457200" y="2971800"/>
            <a:ext cx="4419600" cy="1828800"/>
            <a:chOff x="457200" y="2971800"/>
            <a:chExt cx="4419600" cy="1828800"/>
          </a:xfrm>
        </p:grpSpPr>
        <p:sp>
          <p:nvSpPr>
            <p:cNvPr id="16388" name="Text Box 10"/>
            <p:cNvSpPr txBox="1">
              <a:spLocks noChangeArrowheads="1"/>
            </p:cNvSpPr>
            <p:nvPr/>
          </p:nvSpPr>
          <p:spPr bwMode="auto">
            <a:xfrm>
              <a:off x="533400" y="3048000"/>
              <a:ext cx="2590800" cy="830263"/>
            </a:xfrm>
            <a:prstGeom prst="rect">
              <a:avLst/>
            </a:prstGeom>
            <a:noFill/>
            <a:ln w="9525">
              <a:noFill/>
              <a:miter lim="800000"/>
              <a:headEnd/>
              <a:tailEnd/>
            </a:ln>
          </p:spPr>
          <p:txBody>
            <a:bodyPr>
              <a:spAutoFit/>
            </a:bodyPr>
            <a:lstStyle/>
            <a:p>
              <a:pPr>
                <a:spcBef>
                  <a:spcPct val="50000"/>
                </a:spcBef>
              </a:pPr>
              <a:r>
                <a:rPr lang="en-US" sz="1600" dirty="0">
                  <a:latin typeface="Lucida Sans" pitchFamily="34" charset="0"/>
                </a:rPr>
                <a:t>All SST Atmospheric Gas Generator vs. a plate-steel boiler</a:t>
              </a:r>
            </a:p>
          </p:txBody>
        </p:sp>
        <p:cxnSp>
          <p:nvCxnSpPr>
            <p:cNvPr id="13" name="Straight Arrow Connector 12"/>
            <p:cNvCxnSpPr>
              <a:stCxn id="23" idx="3"/>
            </p:cNvCxnSpPr>
            <p:nvPr/>
          </p:nvCxnSpPr>
          <p:spPr>
            <a:xfrm>
              <a:off x="2743200" y="3505200"/>
              <a:ext cx="2133600" cy="1295400"/>
            </a:xfrm>
            <a:prstGeom prst="straightConnector1">
              <a:avLst/>
            </a:prstGeom>
            <a:ln>
              <a:solidFill>
                <a:srgbClr val="7030A0"/>
              </a:solidFill>
              <a:tailEnd type="arrow"/>
            </a:ln>
          </p:spPr>
          <p:style>
            <a:lnRef idx="3">
              <a:schemeClr val="dk1"/>
            </a:lnRef>
            <a:fillRef idx="0">
              <a:schemeClr val="dk1"/>
            </a:fillRef>
            <a:effectRef idx="2">
              <a:schemeClr val="dk1"/>
            </a:effectRef>
            <a:fontRef idx="minor">
              <a:schemeClr val="tx1"/>
            </a:fontRef>
          </p:style>
        </p:cxnSp>
        <p:sp>
          <p:nvSpPr>
            <p:cNvPr id="23" name="Rounded Rectangle 22"/>
            <p:cNvSpPr/>
            <p:nvPr/>
          </p:nvSpPr>
          <p:spPr>
            <a:xfrm>
              <a:off x="457200" y="2971800"/>
              <a:ext cx="2286000" cy="1066800"/>
            </a:xfrm>
            <a:prstGeom prst="roundRect">
              <a:avLst/>
            </a:prstGeom>
            <a:noFill/>
            <a:ln>
              <a:solidFill>
                <a:srgbClr val="C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grpSp>
      <p:grpSp>
        <p:nvGrpSpPr>
          <p:cNvPr id="3" name="Group 21"/>
          <p:cNvGrpSpPr/>
          <p:nvPr/>
        </p:nvGrpSpPr>
        <p:grpSpPr>
          <a:xfrm>
            <a:off x="533400" y="1752600"/>
            <a:ext cx="4572000" cy="2286000"/>
            <a:chOff x="533400" y="1752600"/>
            <a:chExt cx="4495800" cy="2286000"/>
          </a:xfrm>
        </p:grpSpPr>
        <p:cxnSp>
          <p:nvCxnSpPr>
            <p:cNvPr id="15" name="Straight Arrow Connector 14"/>
            <p:cNvCxnSpPr>
              <a:stCxn id="25" idx="3"/>
            </p:cNvCxnSpPr>
            <p:nvPr/>
          </p:nvCxnSpPr>
          <p:spPr>
            <a:xfrm>
              <a:off x="2667000" y="2286000"/>
              <a:ext cx="2362200" cy="1752600"/>
            </a:xfrm>
            <a:prstGeom prst="straightConnector1">
              <a:avLst/>
            </a:prstGeom>
            <a:ln>
              <a:solidFill>
                <a:srgbClr val="7030A0"/>
              </a:solidFill>
              <a:tailEnd type="arrow"/>
            </a:ln>
          </p:spPr>
          <p:style>
            <a:lnRef idx="3">
              <a:schemeClr val="dk1"/>
            </a:lnRef>
            <a:fillRef idx="0">
              <a:schemeClr val="dk1"/>
            </a:fillRef>
            <a:effectRef idx="2">
              <a:schemeClr val="dk1"/>
            </a:effectRef>
            <a:fontRef idx="minor">
              <a:schemeClr val="tx1"/>
            </a:fontRef>
          </p:style>
        </p:cxnSp>
        <p:grpSp>
          <p:nvGrpSpPr>
            <p:cNvPr id="4" name="Group 20"/>
            <p:cNvGrpSpPr/>
            <p:nvPr/>
          </p:nvGrpSpPr>
          <p:grpSpPr>
            <a:xfrm>
              <a:off x="533400" y="1752600"/>
              <a:ext cx="2362200" cy="1077913"/>
              <a:chOff x="533400" y="1752600"/>
              <a:chExt cx="2362200" cy="1077913"/>
            </a:xfrm>
          </p:grpSpPr>
          <p:sp>
            <p:nvSpPr>
              <p:cNvPr id="16386" name="Text Box 6"/>
              <p:cNvSpPr txBox="1">
                <a:spLocks noChangeArrowheads="1"/>
              </p:cNvSpPr>
              <p:nvPr/>
            </p:nvSpPr>
            <p:spPr bwMode="auto">
              <a:xfrm>
                <a:off x="609600" y="1752600"/>
                <a:ext cx="2286000" cy="1077913"/>
              </a:xfrm>
              <a:prstGeom prst="rect">
                <a:avLst/>
              </a:prstGeom>
              <a:noFill/>
              <a:ln w="9525">
                <a:noFill/>
                <a:miter lim="800000"/>
                <a:headEnd/>
                <a:tailEnd/>
              </a:ln>
            </p:spPr>
            <p:txBody>
              <a:bodyPr>
                <a:spAutoFit/>
              </a:bodyPr>
              <a:lstStyle/>
              <a:p>
                <a:pPr>
                  <a:spcBef>
                    <a:spcPct val="50000"/>
                  </a:spcBef>
                </a:pPr>
                <a:r>
                  <a:rPr lang="en-US" sz="1600" dirty="0">
                    <a:latin typeface="Lucida Sans" pitchFamily="34" charset="0"/>
                  </a:rPr>
                  <a:t>Louvers in front for Gas and cooling air intake –Allows for zero clearance  </a:t>
                </a:r>
              </a:p>
            </p:txBody>
          </p:sp>
          <p:sp>
            <p:nvSpPr>
              <p:cNvPr id="25" name="Rounded Rectangle 24"/>
              <p:cNvSpPr/>
              <p:nvPr/>
            </p:nvSpPr>
            <p:spPr>
              <a:xfrm>
                <a:off x="533400" y="1752600"/>
                <a:ext cx="2133600" cy="1066800"/>
              </a:xfrm>
              <a:prstGeom prst="roundRect">
                <a:avLst/>
              </a:prstGeom>
              <a:noFill/>
              <a:ln>
                <a:solidFill>
                  <a:srgbClr val="C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grpSp>
      </p:grpSp>
      <p:grpSp>
        <p:nvGrpSpPr>
          <p:cNvPr id="5" name="Group 25"/>
          <p:cNvGrpSpPr/>
          <p:nvPr/>
        </p:nvGrpSpPr>
        <p:grpSpPr>
          <a:xfrm>
            <a:off x="457200" y="4267200"/>
            <a:ext cx="3810000" cy="1077913"/>
            <a:chOff x="457200" y="4267200"/>
            <a:chExt cx="3810000" cy="1077913"/>
          </a:xfrm>
        </p:grpSpPr>
        <p:sp>
          <p:nvSpPr>
            <p:cNvPr id="16387" name="Text Box 7"/>
            <p:cNvSpPr txBox="1">
              <a:spLocks noChangeArrowheads="1"/>
            </p:cNvSpPr>
            <p:nvPr/>
          </p:nvSpPr>
          <p:spPr bwMode="auto">
            <a:xfrm>
              <a:off x="533400" y="4267200"/>
              <a:ext cx="1981200" cy="1077913"/>
            </a:xfrm>
            <a:prstGeom prst="rect">
              <a:avLst/>
            </a:prstGeom>
            <a:noFill/>
            <a:ln w="9525">
              <a:noFill/>
              <a:miter lim="800000"/>
              <a:headEnd/>
              <a:tailEnd/>
            </a:ln>
          </p:spPr>
          <p:txBody>
            <a:bodyPr>
              <a:spAutoFit/>
            </a:bodyPr>
            <a:lstStyle/>
            <a:p>
              <a:pPr>
                <a:spcBef>
                  <a:spcPct val="50000"/>
                </a:spcBef>
              </a:pPr>
              <a:r>
                <a:rPr lang="en-US" sz="1600" dirty="0">
                  <a:latin typeface="Lucida Sans" pitchFamily="34" charset="0"/>
                </a:rPr>
                <a:t>Fully enclosed (water resistance) base All utilities in rear</a:t>
              </a:r>
            </a:p>
          </p:txBody>
        </p:sp>
        <p:cxnSp>
          <p:nvCxnSpPr>
            <p:cNvPr id="19" name="Straight Arrow Connector 18"/>
            <p:cNvCxnSpPr>
              <a:stCxn id="34" idx="3"/>
            </p:cNvCxnSpPr>
            <p:nvPr/>
          </p:nvCxnSpPr>
          <p:spPr>
            <a:xfrm>
              <a:off x="2590800" y="4800600"/>
              <a:ext cx="1676400" cy="533400"/>
            </a:xfrm>
            <a:prstGeom prst="straightConnector1">
              <a:avLst/>
            </a:prstGeom>
            <a:ln>
              <a:solidFill>
                <a:srgbClr val="7030A0"/>
              </a:solidFill>
              <a:tailEnd type="arrow"/>
            </a:ln>
          </p:spPr>
          <p:style>
            <a:lnRef idx="3">
              <a:schemeClr val="dk1"/>
            </a:lnRef>
            <a:fillRef idx="0">
              <a:schemeClr val="dk1"/>
            </a:fillRef>
            <a:effectRef idx="2">
              <a:schemeClr val="dk1"/>
            </a:effectRef>
            <a:fontRef idx="minor">
              <a:schemeClr val="tx1"/>
            </a:fontRef>
          </p:style>
        </p:cxnSp>
        <p:sp>
          <p:nvSpPr>
            <p:cNvPr id="34" name="Rounded Rectangle 33"/>
            <p:cNvSpPr/>
            <p:nvPr/>
          </p:nvSpPr>
          <p:spPr>
            <a:xfrm>
              <a:off x="457200" y="4267200"/>
              <a:ext cx="2133600" cy="1066800"/>
            </a:xfrm>
            <a:prstGeom prst="roundRect">
              <a:avLst/>
            </a:prstGeom>
            <a:noFill/>
            <a:ln>
              <a:solidFill>
                <a:srgbClr val="C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grpSp>
      <p:grpSp>
        <p:nvGrpSpPr>
          <p:cNvPr id="6" name="Group 26"/>
          <p:cNvGrpSpPr/>
          <p:nvPr/>
        </p:nvGrpSpPr>
        <p:grpSpPr>
          <a:xfrm>
            <a:off x="6400800" y="2514600"/>
            <a:ext cx="2514600" cy="1676400"/>
            <a:chOff x="6400800" y="2514600"/>
            <a:chExt cx="2514600" cy="1676400"/>
          </a:xfrm>
        </p:grpSpPr>
        <p:sp>
          <p:nvSpPr>
            <p:cNvPr id="16396" name="Rectangle 56"/>
            <p:cNvSpPr>
              <a:spLocks noChangeArrowheads="1"/>
            </p:cNvSpPr>
            <p:nvPr/>
          </p:nvSpPr>
          <p:spPr bwMode="auto">
            <a:xfrm>
              <a:off x="6400800" y="2667000"/>
              <a:ext cx="2514600" cy="1370013"/>
            </a:xfrm>
            <a:prstGeom prst="rect">
              <a:avLst/>
            </a:prstGeom>
            <a:noFill/>
            <a:ln w="9525">
              <a:noFill/>
              <a:miter lim="800000"/>
              <a:headEnd/>
              <a:tailEnd/>
            </a:ln>
          </p:spPr>
          <p:txBody>
            <a:bodyPr>
              <a:spAutoFit/>
            </a:bodyPr>
            <a:lstStyle/>
            <a:p>
              <a:pPr>
                <a:spcBef>
                  <a:spcPct val="50000"/>
                </a:spcBef>
              </a:pPr>
              <a:r>
                <a:rPr lang="en-US" sz="1600" dirty="0">
                  <a:latin typeface="Lucida Sans" pitchFamily="34" charset="0"/>
                </a:rPr>
                <a:t>Hold your Spec with:</a:t>
              </a:r>
            </a:p>
            <a:p>
              <a:pPr>
                <a:spcBef>
                  <a:spcPct val="50000"/>
                </a:spcBef>
              </a:pPr>
              <a:r>
                <a:rPr lang="en-US" sz="1600" dirty="0">
                  <a:latin typeface="Lucida Sans" pitchFamily="34" charset="0"/>
                </a:rPr>
                <a:t>Super Heated Steam for faster cooking…</a:t>
              </a:r>
            </a:p>
            <a:p>
              <a:pPr>
                <a:spcBef>
                  <a:spcPct val="50000"/>
                </a:spcBef>
              </a:pPr>
              <a:r>
                <a:rPr lang="en-US" sz="1600" dirty="0">
                  <a:solidFill>
                    <a:srgbClr val="FF0000"/>
                  </a:solidFill>
                  <a:latin typeface="Lucida Sans" pitchFamily="34" charset="0"/>
                </a:rPr>
                <a:t>PowerSteam</a:t>
              </a:r>
              <a:r>
                <a:rPr lang="en-US" sz="1600" dirty="0">
                  <a:latin typeface="Lucida Sans" pitchFamily="34" charset="0"/>
                </a:rPr>
                <a:t> </a:t>
              </a:r>
              <a:r>
                <a:rPr lang="en-US" sz="700" dirty="0">
                  <a:latin typeface="Lucida Sans" pitchFamily="34" charset="0"/>
                </a:rPr>
                <a:t>TM</a:t>
              </a:r>
              <a:endParaRPr lang="en-US" sz="1600" dirty="0">
                <a:latin typeface="Lucida Sans" pitchFamily="34" charset="0"/>
              </a:endParaRPr>
            </a:p>
          </p:txBody>
        </p:sp>
        <p:sp>
          <p:nvSpPr>
            <p:cNvPr id="58" name="Rounded Rectangle 57"/>
            <p:cNvSpPr/>
            <p:nvPr/>
          </p:nvSpPr>
          <p:spPr>
            <a:xfrm>
              <a:off x="6400800" y="2514600"/>
              <a:ext cx="2514600" cy="1676400"/>
            </a:xfrm>
            <a:prstGeom prst="roundRect">
              <a:avLst/>
            </a:prstGeom>
            <a:noFill/>
            <a:ln>
              <a:solidFill>
                <a:srgbClr val="C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5"/>
          <p:cNvPicPr>
            <a:picLocks noChangeAspect="1" noChangeArrowheads="1"/>
          </p:cNvPicPr>
          <p:nvPr/>
        </p:nvPicPr>
        <p:blipFill>
          <a:blip r:embed="rId3" cstate="print"/>
          <a:srcRect l="18704" t="13335" r="29167" b="16666"/>
          <a:stretch>
            <a:fillRect/>
          </a:stretch>
        </p:blipFill>
        <p:spPr bwMode="auto">
          <a:xfrm rot="18393355" flipH="1">
            <a:off x="5124054" y="1832297"/>
            <a:ext cx="3454855" cy="2892662"/>
          </a:xfrm>
          <a:prstGeom prst="rect">
            <a:avLst/>
          </a:prstGeom>
          <a:noFill/>
          <a:ln w="9525">
            <a:noFill/>
            <a:miter lim="800000"/>
            <a:headEnd/>
            <a:tailEnd/>
          </a:ln>
        </p:spPr>
      </p:pic>
      <p:sp>
        <p:nvSpPr>
          <p:cNvPr id="2051" name="Rectangle 4"/>
          <p:cNvSpPr>
            <a:spLocks noGrp="1" noChangeArrowheads="1"/>
          </p:cNvSpPr>
          <p:nvPr>
            <p:ph type="title"/>
          </p:nvPr>
        </p:nvSpPr>
        <p:spPr>
          <a:xfrm>
            <a:off x="457200" y="77848"/>
            <a:ext cx="8229600" cy="944562"/>
          </a:xfrm>
        </p:spPr>
        <p:txBody>
          <a:bodyPr/>
          <a:lstStyle/>
          <a:p>
            <a:pPr eaLnBrk="1" hangingPunct="1"/>
            <a:r>
              <a:rPr lang="en-US" sz="3600" b="1" dirty="0" smtClean="0">
                <a:latin typeface="Arial" pitchFamily="34" charset="0"/>
                <a:ea typeface="Geneva"/>
                <a:cs typeface="Arial" pitchFamily="34" charset="0"/>
              </a:rPr>
              <a:t>FivePass™ Heat Transfer</a:t>
            </a:r>
          </a:p>
        </p:txBody>
      </p:sp>
      <p:pic>
        <p:nvPicPr>
          <p:cNvPr id="7" name="Picture 4"/>
          <p:cNvPicPr>
            <a:picLocks noChangeAspect="1" noChangeArrowheads="1"/>
          </p:cNvPicPr>
          <p:nvPr/>
        </p:nvPicPr>
        <p:blipFill>
          <a:blip r:embed="rId4" cstate="print"/>
          <a:srcRect/>
          <a:stretch>
            <a:fillRect/>
          </a:stretch>
        </p:blipFill>
        <p:spPr bwMode="auto">
          <a:xfrm>
            <a:off x="228600" y="2057400"/>
            <a:ext cx="3657600" cy="2968625"/>
          </a:xfrm>
          <a:prstGeom prst="rect">
            <a:avLst/>
          </a:prstGeom>
          <a:noFill/>
          <a:ln w="9525">
            <a:noFill/>
            <a:miter lim="800000"/>
            <a:headEnd/>
            <a:tailEnd/>
          </a:ln>
        </p:spPr>
      </p:pic>
      <p:cxnSp>
        <p:nvCxnSpPr>
          <p:cNvPr id="12" name="Straight Arrow Connector 11"/>
          <p:cNvCxnSpPr/>
          <p:nvPr/>
        </p:nvCxnSpPr>
        <p:spPr>
          <a:xfrm flipV="1">
            <a:off x="914400" y="3429000"/>
            <a:ext cx="1295400" cy="609600"/>
          </a:xfrm>
          <a:prstGeom prst="straightConnector1">
            <a:avLst/>
          </a:prstGeom>
          <a:ln w="285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Curved Down Arrow 12"/>
          <p:cNvSpPr/>
          <p:nvPr/>
        </p:nvSpPr>
        <p:spPr>
          <a:xfrm rot="4036883">
            <a:off x="2832100" y="3344863"/>
            <a:ext cx="525463" cy="211137"/>
          </a:xfrm>
          <a:prstGeom prst="curvedDownArrow">
            <a:avLst/>
          </a:prstGeom>
          <a:solidFill>
            <a:srgbClr val="FF0000"/>
          </a:solidFill>
          <a:ln>
            <a:solidFill>
              <a:srgbClr val="F575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9" name="Curved Right Arrow 18"/>
          <p:cNvSpPr/>
          <p:nvPr/>
        </p:nvSpPr>
        <p:spPr>
          <a:xfrm rot="9420000">
            <a:off x="2611438" y="2454275"/>
            <a:ext cx="187325" cy="531813"/>
          </a:xfrm>
          <a:prstGeom prst="curvedRightArrow">
            <a:avLst/>
          </a:prstGeom>
          <a:solidFill>
            <a:srgbClr val="FF0000"/>
          </a:solidFill>
          <a:ln>
            <a:solidFill>
              <a:srgbClr val="F575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21" name="Straight Arrow Connector 20"/>
          <p:cNvCxnSpPr/>
          <p:nvPr/>
        </p:nvCxnSpPr>
        <p:spPr>
          <a:xfrm rot="10800000" flipV="1">
            <a:off x="1447800" y="3886200"/>
            <a:ext cx="1447800" cy="762000"/>
          </a:xfrm>
          <a:prstGeom prst="straightConnector1">
            <a:avLst/>
          </a:prstGeom>
          <a:ln w="38100">
            <a:solidFill>
              <a:srgbClr val="F5750B"/>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762000" y="2514600"/>
            <a:ext cx="1524000" cy="762000"/>
          </a:xfrm>
          <a:prstGeom prst="straightConnector1">
            <a:avLst/>
          </a:prstGeom>
          <a:ln w="38100">
            <a:solidFill>
              <a:srgbClr val="F5750B"/>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7" idx="3"/>
          </p:cNvCxnSpPr>
          <p:nvPr/>
        </p:nvCxnSpPr>
        <p:spPr>
          <a:xfrm flipV="1">
            <a:off x="3352800" y="3541713"/>
            <a:ext cx="533400" cy="26828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819400" y="2057400"/>
            <a:ext cx="533400" cy="2682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1676400" y="3657600"/>
            <a:ext cx="304800" cy="338138"/>
          </a:xfrm>
          <a:prstGeom prst="rect">
            <a:avLst/>
          </a:prstGeom>
          <a:noFill/>
          <a:ln w="9525">
            <a:noFill/>
            <a:miter lim="800000"/>
            <a:headEnd/>
            <a:tailEnd/>
          </a:ln>
        </p:spPr>
        <p:txBody>
          <a:bodyPr>
            <a:spAutoFit/>
          </a:bodyPr>
          <a:lstStyle/>
          <a:p>
            <a:r>
              <a:rPr lang="en-US" sz="1600" b="1">
                <a:solidFill>
                  <a:srgbClr val="FF0000"/>
                </a:solidFill>
              </a:rPr>
              <a:t>1</a:t>
            </a:r>
          </a:p>
        </p:txBody>
      </p:sp>
      <p:sp>
        <p:nvSpPr>
          <p:cNvPr id="36" name="TextBox 35"/>
          <p:cNvSpPr txBox="1">
            <a:spLocks noChangeArrowheads="1"/>
          </p:cNvSpPr>
          <p:nvPr/>
        </p:nvSpPr>
        <p:spPr bwMode="auto">
          <a:xfrm>
            <a:off x="2895600" y="3319463"/>
            <a:ext cx="304800" cy="338137"/>
          </a:xfrm>
          <a:prstGeom prst="rect">
            <a:avLst/>
          </a:prstGeom>
          <a:noFill/>
          <a:ln w="9525">
            <a:noFill/>
            <a:miter lim="800000"/>
            <a:headEnd/>
            <a:tailEnd/>
          </a:ln>
        </p:spPr>
        <p:txBody>
          <a:bodyPr>
            <a:spAutoFit/>
          </a:bodyPr>
          <a:lstStyle/>
          <a:p>
            <a:r>
              <a:rPr lang="en-US" sz="1600" b="1">
                <a:solidFill>
                  <a:srgbClr val="F5750B"/>
                </a:solidFill>
              </a:rPr>
              <a:t>2</a:t>
            </a:r>
          </a:p>
        </p:txBody>
      </p:sp>
      <p:sp>
        <p:nvSpPr>
          <p:cNvPr id="37" name="TextBox 36"/>
          <p:cNvSpPr txBox="1">
            <a:spLocks noChangeArrowheads="1"/>
          </p:cNvSpPr>
          <p:nvPr/>
        </p:nvSpPr>
        <p:spPr bwMode="auto">
          <a:xfrm>
            <a:off x="2514600" y="2557463"/>
            <a:ext cx="304800" cy="338137"/>
          </a:xfrm>
          <a:prstGeom prst="rect">
            <a:avLst/>
          </a:prstGeom>
          <a:noFill/>
          <a:ln w="9525">
            <a:noFill/>
            <a:miter lim="800000"/>
            <a:headEnd/>
            <a:tailEnd/>
          </a:ln>
        </p:spPr>
        <p:txBody>
          <a:bodyPr>
            <a:spAutoFit/>
          </a:bodyPr>
          <a:lstStyle/>
          <a:p>
            <a:r>
              <a:rPr lang="en-US" sz="1600" b="1">
                <a:solidFill>
                  <a:srgbClr val="F5750B"/>
                </a:solidFill>
              </a:rPr>
              <a:t>2</a:t>
            </a:r>
          </a:p>
        </p:txBody>
      </p:sp>
      <p:sp>
        <p:nvSpPr>
          <p:cNvPr id="39" name="TextBox 38"/>
          <p:cNvSpPr txBox="1"/>
          <p:nvPr/>
        </p:nvSpPr>
        <p:spPr>
          <a:xfrm>
            <a:off x="3048000" y="2209800"/>
            <a:ext cx="304800" cy="338554"/>
          </a:xfrm>
          <a:prstGeom prst="rect">
            <a:avLst/>
          </a:prstGeom>
          <a:noFill/>
        </p:spPr>
        <p:txBody>
          <a:bodyPr>
            <a:spAutoFit/>
          </a:bodyPr>
          <a:lstStyle/>
          <a:p>
            <a:pPr>
              <a:defRPr/>
            </a:pPr>
            <a:r>
              <a:rPr lang="en-US" sz="1600" b="1" dirty="0">
                <a:ln w="6350">
                  <a:solidFill>
                    <a:schemeClr val="tx1"/>
                  </a:solidFill>
                </a:ln>
                <a:solidFill>
                  <a:srgbClr val="FFFF00"/>
                </a:solidFill>
              </a:rPr>
              <a:t>3</a:t>
            </a:r>
          </a:p>
        </p:txBody>
      </p:sp>
      <p:sp>
        <p:nvSpPr>
          <p:cNvPr id="40" name="TextBox 39"/>
          <p:cNvSpPr txBox="1"/>
          <p:nvPr/>
        </p:nvSpPr>
        <p:spPr>
          <a:xfrm>
            <a:off x="3352800" y="3733800"/>
            <a:ext cx="304800" cy="338554"/>
          </a:xfrm>
          <a:prstGeom prst="rect">
            <a:avLst/>
          </a:prstGeom>
          <a:noFill/>
        </p:spPr>
        <p:txBody>
          <a:bodyPr>
            <a:spAutoFit/>
          </a:bodyPr>
          <a:lstStyle/>
          <a:p>
            <a:pPr>
              <a:defRPr/>
            </a:pPr>
            <a:r>
              <a:rPr lang="en-US" sz="1600" b="1" dirty="0">
                <a:ln w="6350">
                  <a:solidFill>
                    <a:schemeClr val="tx1"/>
                  </a:solidFill>
                </a:ln>
                <a:solidFill>
                  <a:srgbClr val="FFFF00"/>
                </a:solidFill>
              </a:rPr>
              <a:t>3</a:t>
            </a:r>
          </a:p>
        </p:txBody>
      </p:sp>
      <p:sp>
        <p:nvSpPr>
          <p:cNvPr id="38" name="TextBox 37"/>
          <p:cNvSpPr txBox="1"/>
          <p:nvPr/>
        </p:nvSpPr>
        <p:spPr>
          <a:xfrm>
            <a:off x="571500" y="5112892"/>
            <a:ext cx="3048000" cy="584775"/>
          </a:xfrm>
          <a:prstGeom prst="rect">
            <a:avLst/>
          </a:prstGeom>
          <a:noFill/>
        </p:spPr>
        <p:txBody>
          <a:bodyPr wrap="square" rtlCol="0">
            <a:spAutoFit/>
          </a:bodyPr>
          <a:lstStyle/>
          <a:p>
            <a:pPr algn="ctr"/>
            <a:r>
              <a:rPr lang="en-US" sz="3200" b="1" dirty="0" smtClean="0">
                <a:latin typeface="+mj-lt"/>
              </a:rPr>
              <a:t>Heat Exchanger</a:t>
            </a:r>
            <a:endParaRPr lang="en-US" sz="3200" b="1" dirty="0">
              <a:latin typeface="+mj-lt"/>
            </a:endParaRPr>
          </a:p>
        </p:txBody>
      </p:sp>
      <p:sp>
        <p:nvSpPr>
          <p:cNvPr id="45" name="Rectangle 3"/>
          <p:cNvSpPr txBox="1">
            <a:spLocks noChangeArrowheads="1"/>
          </p:cNvSpPr>
          <p:nvPr/>
        </p:nvSpPr>
        <p:spPr>
          <a:xfrm>
            <a:off x="5105400" y="4072354"/>
            <a:ext cx="3505200" cy="2455863"/>
          </a:xfrm>
          <a:prstGeom prst="rect">
            <a:avLst/>
          </a:prstGeom>
        </p:spPr>
        <p:txBody>
          <a:bodyPr/>
          <a:lstStyle/>
          <a:p>
            <a:pPr marL="457200" marR="0" lvl="0" indent="-4572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Geneva" charset="-128"/>
                <a:cs typeface="Geneva"/>
              </a:rPr>
              <a:t>444 Stainless Steel</a:t>
            </a:r>
          </a:p>
          <a:p>
            <a:pPr marL="457200" marR="0" lvl="0" indent="-4572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Geneva" charset="-128"/>
                <a:cs typeface="Geneva"/>
              </a:rPr>
              <a:t>Used to disrupt laminar flow of heat.</a:t>
            </a:r>
          </a:p>
          <a:p>
            <a:pPr marL="457200" marR="0" lvl="0" indent="-4572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Geneva" charset="-128"/>
                <a:cs typeface="Geneva"/>
              </a:rPr>
              <a:t>Displaces energy before exiting the heat exchange tube.</a:t>
            </a:r>
          </a:p>
        </p:txBody>
      </p:sp>
      <p:pic>
        <p:nvPicPr>
          <p:cNvPr id="20" name="Picture 19" descr="fryer.JPG"/>
          <p:cNvPicPr>
            <a:picLocks noChangeAspect="1"/>
          </p:cNvPicPr>
          <p:nvPr/>
        </p:nvPicPr>
        <p:blipFill>
          <a:blip r:embed="rId5" cstate="print"/>
          <a:stretch>
            <a:fillRect/>
          </a:stretch>
        </p:blipFill>
        <p:spPr>
          <a:xfrm>
            <a:off x="187656" y="6102498"/>
            <a:ext cx="625834" cy="625834"/>
          </a:xfrm>
          <a:prstGeom prst="rect">
            <a:avLst/>
          </a:prstGeom>
        </p:spPr>
      </p:pic>
      <p:sp>
        <p:nvSpPr>
          <p:cNvPr id="23" name="TextBox 22"/>
          <p:cNvSpPr txBox="1"/>
          <p:nvPr/>
        </p:nvSpPr>
        <p:spPr>
          <a:xfrm rot="14566205">
            <a:off x="-398682" y="4033597"/>
            <a:ext cx="1908358" cy="307777"/>
          </a:xfrm>
          <a:prstGeom prst="rect">
            <a:avLst/>
          </a:prstGeom>
          <a:noFill/>
        </p:spPr>
        <p:txBody>
          <a:bodyPr wrap="square" rtlCol="0">
            <a:spAutoFit/>
          </a:bodyPr>
          <a:lstStyle/>
          <a:p>
            <a:r>
              <a:rPr lang="en-US" sz="1400" dirty="0" smtClean="0"/>
              <a:t>FRONT OF FRYER</a:t>
            </a:r>
            <a:endParaRPr lang="en-US" sz="1400" dirty="0"/>
          </a:p>
        </p:txBody>
      </p:sp>
      <p:sp>
        <p:nvSpPr>
          <p:cNvPr id="27" name="TextBox 26"/>
          <p:cNvSpPr txBox="1"/>
          <p:nvPr/>
        </p:nvSpPr>
        <p:spPr>
          <a:xfrm>
            <a:off x="29308" y="5533717"/>
            <a:ext cx="4712556" cy="584775"/>
          </a:xfrm>
          <a:prstGeom prst="rect">
            <a:avLst/>
          </a:prstGeom>
          <a:noFill/>
        </p:spPr>
        <p:txBody>
          <a:bodyPr wrap="square" rtlCol="0">
            <a:spAutoFit/>
          </a:bodyPr>
          <a:lstStyle/>
          <a:p>
            <a:r>
              <a:rPr lang="en-US" sz="3200" b="1" dirty="0" smtClean="0">
                <a:latin typeface="+mj-lt"/>
              </a:rPr>
              <a:t>Uniform Heat Distribution</a:t>
            </a:r>
            <a:endParaRPr lang="en-US" sz="3200" b="1" dirty="0">
              <a:latin typeface="+mj-lt"/>
            </a:endParaRPr>
          </a:p>
        </p:txBody>
      </p:sp>
      <p:pic>
        <p:nvPicPr>
          <p:cNvPr id="28" name="Picture 19" descr="energy_star_logo%5D"/>
          <p:cNvPicPr>
            <a:picLocks noChangeAspect="1" noChangeArrowheads="1"/>
          </p:cNvPicPr>
          <p:nvPr/>
        </p:nvPicPr>
        <p:blipFill>
          <a:blip r:embed="rId6" cstate="print"/>
          <a:srcRect/>
          <a:stretch>
            <a:fillRect/>
          </a:stretch>
        </p:blipFill>
        <p:spPr bwMode="auto">
          <a:xfrm>
            <a:off x="7848600" y="76200"/>
            <a:ext cx="1066800" cy="1092200"/>
          </a:xfrm>
          <a:prstGeom prst="rect">
            <a:avLst/>
          </a:prstGeom>
          <a:noFill/>
          <a:ln w="9525">
            <a:noFill/>
            <a:miter lim="800000"/>
            <a:headEnd/>
            <a:tailEnd/>
          </a:ln>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215" y="1003119"/>
            <a:ext cx="36290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fade">
                                      <p:cBhvr>
                                        <p:cTn id="22" dur="500"/>
                                        <p:tgtEl>
                                          <p:spTgt spid="3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fade">
                                      <p:cBhvr>
                                        <p:cTn id="33" dur="500"/>
                                        <p:tgtEl>
                                          <p:spTgt spid="36">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xEl>
                                              <p:pRg st="0" end="0"/>
                                            </p:txEl>
                                          </p:spTgt>
                                        </p:tgtEl>
                                        <p:attrNameLst>
                                          <p:attrName>style.visibility</p:attrName>
                                        </p:attrNameLst>
                                      </p:cBhvr>
                                      <p:to>
                                        <p:strVal val="visible"/>
                                      </p:to>
                                    </p:set>
                                    <p:animEffect transition="in" filter="fade">
                                      <p:cBhvr>
                                        <p:cTn id="36" dur="500"/>
                                        <p:tgtEl>
                                          <p:spTgt spid="37">
                                            <p:txEl>
                                              <p:pRg st="0" end="0"/>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39">
                                            <p:txEl>
                                              <p:pRg st="0" end="0"/>
                                            </p:txEl>
                                          </p:spTgt>
                                        </p:tgtEl>
                                        <p:attrNameLst>
                                          <p:attrName>style.visibility</p:attrName>
                                        </p:attrNameLst>
                                      </p:cBhvr>
                                      <p:to>
                                        <p:strVal val="visible"/>
                                      </p:to>
                                    </p:set>
                                    <p:animEffect transition="in" filter="fade">
                                      <p:cBhvr>
                                        <p:cTn id="54" dur="500"/>
                                        <p:tgtEl>
                                          <p:spTgt spid="39">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40">
                                            <p:txEl>
                                              <p:pRg st="0" end="0"/>
                                            </p:txEl>
                                          </p:spTgt>
                                        </p:tgtEl>
                                        <p:attrNameLst>
                                          <p:attrName>style.visibility</p:attrName>
                                        </p:attrNameLst>
                                      </p:cBhvr>
                                      <p:to>
                                        <p:strVal val="visible"/>
                                      </p:to>
                                    </p:set>
                                    <p:animEffect transition="in" filter="fade">
                                      <p:cBhvr>
                                        <p:cTn id="57" dur="500"/>
                                        <p:tgtEl>
                                          <p:spTgt spid="4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45" grpId="0"/>
      <p:bldP spid="23"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p:txBody>
          <a:bodyPr rtlCol="0">
            <a:normAutofit/>
          </a:bodyPr>
          <a:lstStyle/>
          <a:p>
            <a:pPr fontAlgn="auto">
              <a:spcAft>
                <a:spcPts val="0"/>
              </a:spcAft>
              <a:defRPr/>
            </a:pPr>
            <a:r>
              <a:rPr lang="en-US" sz="3600" b="1" dirty="0" smtClean="0">
                <a:solidFill>
                  <a:schemeClr val="tx1">
                    <a:lumMod val="85000"/>
                    <a:lumOff val="15000"/>
                  </a:schemeClr>
                </a:solidFill>
              </a:rPr>
              <a:t>Gas Floor Power</a:t>
            </a:r>
            <a:r>
              <a:rPr lang="en-US" sz="3600" b="1" i="1" dirty="0" smtClean="0">
                <a:solidFill>
                  <a:schemeClr val="tx1">
                    <a:lumMod val="85000"/>
                    <a:lumOff val="15000"/>
                  </a:schemeClr>
                </a:solidFill>
              </a:rPr>
              <a:t>Steam</a:t>
            </a:r>
            <a:r>
              <a:rPr lang="en-US" sz="1400" b="1" dirty="0" smtClean="0">
                <a:solidFill>
                  <a:schemeClr val="tx1">
                    <a:lumMod val="85000"/>
                    <a:lumOff val="15000"/>
                  </a:schemeClr>
                </a:solidFill>
                <a:latin typeface="Lucida Sans" pitchFamily="34" charset="0"/>
              </a:rPr>
              <a:t>TM</a:t>
            </a:r>
            <a:r>
              <a:rPr lang="en-US" sz="3600" b="1" dirty="0" smtClean="0">
                <a:solidFill>
                  <a:schemeClr val="tx1">
                    <a:lumMod val="85000"/>
                    <a:lumOff val="15000"/>
                  </a:schemeClr>
                </a:solidFill>
                <a:latin typeface="Lucida Sans" pitchFamily="34" charset="0"/>
              </a:rPr>
              <a:t> </a:t>
            </a:r>
            <a:endParaRPr lang="en-US" sz="3600" b="1" dirty="0">
              <a:solidFill>
                <a:schemeClr val="tx1">
                  <a:lumMod val="85000"/>
                  <a:lumOff val="15000"/>
                </a:schemeClr>
              </a:solidFill>
            </a:endParaRPr>
          </a:p>
        </p:txBody>
      </p:sp>
      <p:pic>
        <p:nvPicPr>
          <p:cNvPr id="17413" name="Picture 11" descr="C24GA"/>
          <p:cNvPicPr>
            <a:picLocks noChangeAspect="1" noChangeArrowheads="1"/>
          </p:cNvPicPr>
          <p:nvPr/>
        </p:nvPicPr>
        <p:blipFill>
          <a:blip r:embed="rId2" cstate="print"/>
          <a:srcRect l="13266" t="8824"/>
          <a:stretch>
            <a:fillRect/>
          </a:stretch>
        </p:blipFill>
        <p:spPr bwMode="auto">
          <a:xfrm>
            <a:off x="2438400" y="1600200"/>
            <a:ext cx="2797175" cy="4419600"/>
          </a:xfrm>
          <a:prstGeom prst="rect">
            <a:avLst/>
          </a:prstGeom>
          <a:noFill/>
          <a:ln w="9525">
            <a:noFill/>
            <a:miter lim="800000"/>
            <a:headEnd/>
            <a:tailEnd/>
          </a:ln>
        </p:spPr>
      </p:pic>
      <p:grpSp>
        <p:nvGrpSpPr>
          <p:cNvPr id="2" name="Group 28"/>
          <p:cNvGrpSpPr/>
          <p:nvPr/>
        </p:nvGrpSpPr>
        <p:grpSpPr>
          <a:xfrm>
            <a:off x="4419600" y="3200400"/>
            <a:ext cx="2971800" cy="1323975"/>
            <a:chOff x="4419600" y="3200400"/>
            <a:chExt cx="2971800" cy="1323975"/>
          </a:xfrm>
        </p:grpSpPr>
        <p:sp>
          <p:nvSpPr>
            <p:cNvPr id="17411" name="Text Box 5"/>
            <p:cNvSpPr txBox="1">
              <a:spLocks noChangeArrowheads="1"/>
            </p:cNvSpPr>
            <p:nvPr/>
          </p:nvSpPr>
          <p:spPr bwMode="auto">
            <a:xfrm>
              <a:off x="5638800" y="3200400"/>
              <a:ext cx="1752600" cy="1323975"/>
            </a:xfrm>
            <a:prstGeom prst="rect">
              <a:avLst/>
            </a:prstGeom>
            <a:noFill/>
            <a:ln w="9525">
              <a:noFill/>
              <a:miter lim="800000"/>
              <a:headEnd/>
              <a:tailEnd/>
            </a:ln>
          </p:spPr>
          <p:txBody>
            <a:bodyPr>
              <a:spAutoFit/>
            </a:bodyPr>
            <a:lstStyle/>
            <a:p>
              <a:pPr>
                <a:spcBef>
                  <a:spcPct val="50000"/>
                </a:spcBef>
              </a:pPr>
              <a:r>
                <a:rPr lang="en-US" sz="1600" b="1" dirty="0">
                  <a:latin typeface="Lucida Sans" pitchFamily="34" charset="0"/>
                </a:rPr>
                <a:t>Simple User Interface with… Water resistant controls</a:t>
              </a:r>
            </a:p>
          </p:txBody>
        </p:sp>
        <p:sp>
          <p:nvSpPr>
            <p:cNvPr id="40" name="Rounded Rectangle 39"/>
            <p:cNvSpPr/>
            <p:nvPr/>
          </p:nvSpPr>
          <p:spPr>
            <a:xfrm>
              <a:off x="5486400" y="3200400"/>
              <a:ext cx="1828800" cy="1295400"/>
            </a:xfrm>
            <a:prstGeom prst="roundRect">
              <a:avLst/>
            </a:prstGeom>
            <a:noFill/>
            <a:ln>
              <a:solidFill>
                <a:srgbClr val="C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cxnSp>
          <p:nvCxnSpPr>
            <p:cNvPr id="51" name="Straight Arrow Connector 50"/>
            <p:cNvCxnSpPr>
              <a:stCxn id="40" idx="1"/>
            </p:cNvCxnSpPr>
            <p:nvPr/>
          </p:nvCxnSpPr>
          <p:spPr>
            <a:xfrm rot="10800000">
              <a:off x="4419600" y="3200400"/>
              <a:ext cx="1066800" cy="6477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grpSp>
      <p:grpSp>
        <p:nvGrpSpPr>
          <p:cNvPr id="3" name="Group 29"/>
          <p:cNvGrpSpPr/>
          <p:nvPr/>
        </p:nvGrpSpPr>
        <p:grpSpPr>
          <a:xfrm>
            <a:off x="3810000" y="4495800"/>
            <a:ext cx="4572000" cy="1752600"/>
            <a:chOff x="3810000" y="4495800"/>
            <a:chExt cx="4572000" cy="1752600"/>
          </a:xfrm>
        </p:grpSpPr>
        <p:sp>
          <p:nvSpPr>
            <p:cNvPr id="17412" name="Text Box 8"/>
            <p:cNvSpPr txBox="1">
              <a:spLocks noChangeArrowheads="1"/>
            </p:cNvSpPr>
            <p:nvPr/>
          </p:nvSpPr>
          <p:spPr bwMode="auto">
            <a:xfrm>
              <a:off x="5638800" y="4724400"/>
              <a:ext cx="2667000" cy="1446213"/>
            </a:xfrm>
            <a:prstGeom prst="rect">
              <a:avLst/>
            </a:prstGeom>
            <a:noFill/>
            <a:ln w="9525">
              <a:noFill/>
              <a:miter lim="800000"/>
              <a:headEnd/>
              <a:tailEnd/>
            </a:ln>
          </p:spPr>
          <p:txBody>
            <a:bodyPr>
              <a:spAutoFit/>
            </a:bodyPr>
            <a:lstStyle/>
            <a:p>
              <a:pPr>
                <a:spcBef>
                  <a:spcPct val="50000"/>
                </a:spcBef>
              </a:pPr>
              <a:r>
                <a:rPr lang="en-US" sz="1600" b="1" dirty="0">
                  <a:latin typeface="Lucida Sans" pitchFamily="34" charset="0"/>
                </a:rPr>
                <a:t>Staged filling doesn't kill the boil :</a:t>
              </a:r>
            </a:p>
            <a:p>
              <a:pPr>
                <a:spcBef>
                  <a:spcPct val="50000"/>
                </a:spcBef>
              </a:pPr>
              <a:r>
                <a:rPr lang="en-US" sz="1600" b="1" dirty="0">
                  <a:latin typeface="Lucida Sans" pitchFamily="34" charset="0"/>
                </a:rPr>
                <a:t>No recovery –time, pre-heat ...or.......... load- compensation needed</a:t>
              </a:r>
            </a:p>
          </p:txBody>
        </p:sp>
        <p:sp>
          <p:nvSpPr>
            <p:cNvPr id="42" name="Rounded Rectangle 41"/>
            <p:cNvSpPr/>
            <p:nvPr/>
          </p:nvSpPr>
          <p:spPr>
            <a:xfrm>
              <a:off x="5410200" y="4648200"/>
              <a:ext cx="2971800" cy="1600200"/>
            </a:xfrm>
            <a:prstGeom prst="roundRect">
              <a:avLst/>
            </a:prstGeom>
            <a:noFill/>
            <a:ln>
              <a:solidFill>
                <a:srgbClr val="C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cxnSp>
          <p:nvCxnSpPr>
            <p:cNvPr id="37" name="Straight Arrow Connector 36"/>
            <p:cNvCxnSpPr>
              <a:stCxn id="42" idx="1"/>
            </p:cNvCxnSpPr>
            <p:nvPr/>
          </p:nvCxnSpPr>
          <p:spPr>
            <a:xfrm rot="10800000">
              <a:off x="3810000" y="4495800"/>
              <a:ext cx="1600200" cy="9525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grpSp>
      <p:grpSp>
        <p:nvGrpSpPr>
          <p:cNvPr id="4" name="Group 27"/>
          <p:cNvGrpSpPr/>
          <p:nvPr/>
        </p:nvGrpSpPr>
        <p:grpSpPr>
          <a:xfrm>
            <a:off x="3810000" y="2057400"/>
            <a:ext cx="4038600" cy="990600"/>
            <a:chOff x="3810000" y="2057400"/>
            <a:chExt cx="4038600" cy="990600"/>
          </a:xfrm>
        </p:grpSpPr>
        <p:sp>
          <p:nvSpPr>
            <p:cNvPr id="17410" name="Text Box 4"/>
            <p:cNvSpPr txBox="1">
              <a:spLocks noChangeArrowheads="1"/>
            </p:cNvSpPr>
            <p:nvPr/>
          </p:nvSpPr>
          <p:spPr bwMode="auto">
            <a:xfrm>
              <a:off x="5257800" y="2133600"/>
              <a:ext cx="2590800" cy="830263"/>
            </a:xfrm>
            <a:prstGeom prst="rect">
              <a:avLst/>
            </a:prstGeom>
            <a:noFill/>
            <a:ln w="9525">
              <a:noFill/>
              <a:miter lim="800000"/>
              <a:headEnd/>
              <a:tailEnd/>
            </a:ln>
          </p:spPr>
          <p:txBody>
            <a:bodyPr>
              <a:spAutoFit/>
            </a:bodyPr>
            <a:lstStyle/>
            <a:p>
              <a:pPr>
                <a:spcBef>
                  <a:spcPct val="50000"/>
                </a:spcBef>
              </a:pPr>
              <a:r>
                <a:rPr lang="en-US" sz="1600" b="1" dirty="0">
                  <a:latin typeface="Lucida Sans" pitchFamily="34" charset="0"/>
                </a:rPr>
                <a:t>Super Heated 235 F Steam for faster cooking (Reliable)</a:t>
              </a:r>
            </a:p>
          </p:txBody>
        </p:sp>
        <p:sp>
          <p:nvSpPr>
            <p:cNvPr id="39" name="Rounded Rectangle 38"/>
            <p:cNvSpPr/>
            <p:nvPr/>
          </p:nvSpPr>
          <p:spPr>
            <a:xfrm>
              <a:off x="5181600" y="2057400"/>
              <a:ext cx="2590800" cy="990600"/>
            </a:xfrm>
            <a:prstGeom prst="roundRect">
              <a:avLst/>
            </a:prstGeom>
            <a:noFill/>
            <a:ln>
              <a:solidFill>
                <a:srgbClr val="C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cxnSp>
          <p:nvCxnSpPr>
            <p:cNvPr id="46" name="Straight Arrow Connector 45"/>
            <p:cNvCxnSpPr>
              <a:stCxn id="39" idx="1"/>
            </p:cNvCxnSpPr>
            <p:nvPr/>
          </p:nvCxnSpPr>
          <p:spPr>
            <a:xfrm rot="10800000">
              <a:off x="3810000" y="2286000"/>
              <a:ext cx="1371600" cy="2667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sp>
          <p:nvSpPr>
            <p:cNvPr id="58" name="Flowchart: Connector 57"/>
            <p:cNvSpPr/>
            <p:nvPr/>
          </p:nvSpPr>
          <p:spPr>
            <a:xfrm flipH="1">
              <a:off x="7391400" y="2133600"/>
              <a:ext cx="76200" cy="76200"/>
            </a:xfrm>
            <a:prstGeom prst="flowChartConnector">
              <a:avLst/>
            </a:prstGeom>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lang="en-US" sz="1600" dirty="0"/>
            </a:p>
          </p:txBody>
        </p:sp>
      </p:grpSp>
      <p:grpSp>
        <p:nvGrpSpPr>
          <p:cNvPr id="5" name="Group 30"/>
          <p:cNvGrpSpPr/>
          <p:nvPr/>
        </p:nvGrpSpPr>
        <p:grpSpPr>
          <a:xfrm>
            <a:off x="0" y="2133600"/>
            <a:ext cx="3276600" cy="3124200"/>
            <a:chOff x="152400" y="2133600"/>
            <a:chExt cx="3276600" cy="3124200"/>
          </a:xfrm>
        </p:grpSpPr>
        <p:grpSp>
          <p:nvGrpSpPr>
            <p:cNvPr id="6" name="Group 25"/>
            <p:cNvGrpSpPr/>
            <p:nvPr/>
          </p:nvGrpSpPr>
          <p:grpSpPr>
            <a:xfrm>
              <a:off x="152400" y="2133600"/>
              <a:ext cx="3276600" cy="1828800"/>
              <a:chOff x="152400" y="2133600"/>
              <a:chExt cx="3276600" cy="1828800"/>
            </a:xfrm>
          </p:grpSpPr>
          <p:sp>
            <p:nvSpPr>
              <p:cNvPr id="17422" name="Rectangle 20"/>
              <p:cNvSpPr>
                <a:spLocks noChangeArrowheads="1"/>
              </p:cNvSpPr>
              <p:nvPr/>
            </p:nvSpPr>
            <p:spPr bwMode="auto">
              <a:xfrm>
                <a:off x="152400" y="2209800"/>
                <a:ext cx="2133600" cy="1292225"/>
              </a:xfrm>
              <a:prstGeom prst="rect">
                <a:avLst/>
              </a:prstGeom>
              <a:noFill/>
              <a:ln w="9525">
                <a:noFill/>
                <a:miter lim="800000"/>
                <a:headEnd/>
                <a:tailEnd/>
              </a:ln>
            </p:spPr>
            <p:txBody>
              <a:bodyPr>
                <a:spAutoFit/>
              </a:bodyPr>
              <a:lstStyle/>
              <a:p>
                <a:pPr>
                  <a:spcBef>
                    <a:spcPct val="50000"/>
                  </a:spcBef>
                </a:pPr>
                <a:r>
                  <a:rPr lang="en-US" sz="1600" dirty="0">
                    <a:latin typeface="Lucida Sans" pitchFamily="34" charset="0"/>
                  </a:rPr>
                  <a:t>Front breathing –Allows for zero clearance and a SST fully enclosed base </a:t>
                </a:r>
                <a:r>
                  <a:rPr lang="en-US" sz="1200" dirty="0">
                    <a:solidFill>
                      <a:schemeClr val="tx2"/>
                    </a:solidFill>
                    <a:latin typeface="Lucida Sans" pitchFamily="34" charset="0"/>
                  </a:rPr>
                  <a:t>(including the bottom) </a:t>
                </a:r>
              </a:p>
            </p:txBody>
          </p:sp>
          <p:sp>
            <p:nvSpPr>
              <p:cNvPr id="22" name="Rounded Rectangle 21"/>
              <p:cNvSpPr/>
              <p:nvPr/>
            </p:nvSpPr>
            <p:spPr>
              <a:xfrm>
                <a:off x="152400" y="2133600"/>
                <a:ext cx="2133600" cy="1752600"/>
              </a:xfrm>
              <a:prstGeom prst="roundRect">
                <a:avLst/>
              </a:prstGeom>
              <a:noFill/>
              <a:ln>
                <a:solidFill>
                  <a:srgbClr val="C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cxnSp>
            <p:nvCxnSpPr>
              <p:cNvPr id="23" name="Straight Arrow Connector 22"/>
              <p:cNvCxnSpPr/>
              <p:nvPr/>
            </p:nvCxnSpPr>
            <p:spPr>
              <a:xfrm>
                <a:off x="2209800" y="3733800"/>
                <a:ext cx="1219200" cy="2286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grpSp>
        <p:cxnSp>
          <p:nvCxnSpPr>
            <p:cNvPr id="27" name="Straight Arrow Connector 26"/>
            <p:cNvCxnSpPr/>
            <p:nvPr/>
          </p:nvCxnSpPr>
          <p:spPr>
            <a:xfrm rot="16200000" flipH="1">
              <a:off x="1866900" y="4076700"/>
              <a:ext cx="1524000" cy="8382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C24EA_DLX Control"/>
          <p:cNvPicPr>
            <a:picLocks noChangeAspect="1" noChangeArrowheads="1"/>
          </p:cNvPicPr>
          <p:nvPr/>
        </p:nvPicPr>
        <p:blipFill>
          <a:blip r:embed="rId2" cstate="print"/>
          <a:srcRect/>
          <a:stretch>
            <a:fillRect/>
          </a:stretch>
        </p:blipFill>
        <p:spPr bwMode="auto">
          <a:xfrm>
            <a:off x="7505700" y="1905000"/>
            <a:ext cx="1638300" cy="3505200"/>
          </a:xfrm>
          <a:prstGeom prst="rect">
            <a:avLst/>
          </a:prstGeom>
          <a:noFill/>
          <a:ln w="9525">
            <a:noFill/>
            <a:miter lim="800000"/>
            <a:headEnd/>
            <a:tailEnd/>
          </a:ln>
        </p:spPr>
      </p:pic>
      <p:sp>
        <p:nvSpPr>
          <p:cNvPr id="5123" name="Rectangle 3"/>
          <p:cNvSpPr>
            <a:spLocks noGrp="1" noChangeArrowheads="1"/>
          </p:cNvSpPr>
          <p:nvPr>
            <p:ph type="title"/>
          </p:nvPr>
        </p:nvSpPr>
        <p:spPr>
          <a:xfrm>
            <a:off x="304800" y="457200"/>
            <a:ext cx="8229600" cy="554038"/>
          </a:xfrm>
        </p:spPr>
        <p:txBody>
          <a:bodyPr rtlCol="0">
            <a:noAutofit/>
          </a:bodyPr>
          <a:lstStyle/>
          <a:p>
            <a:pPr fontAlgn="auto">
              <a:spcAft>
                <a:spcPts val="0"/>
              </a:spcAft>
              <a:defRPr/>
            </a:pPr>
            <a:r>
              <a:rPr lang="en-US" sz="3600" b="1" dirty="0" smtClean="0">
                <a:solidFill>
                  <a:schemeClr val="tx1">
                    <a:lumMod val="85000"/>
                    <a:lumOff val="15000"/>
                  </a:schemeClr>
                </a:solidFill>
              </a:rPr>
              <a:t>ELECTRIC Counter Power</a:t>
            </a:r>
            <a:r>
              <a:rPr lang="en-US" sz="3600" b="1" i="1" dirty="0" smtClean="0">
                <a:solidFill>
                  <a:schemeClr val="tx1">
                    <a:lumMod val="85000"/>
                    <a:lumOff val="15000"/>
                  </a:schemeClr>
                </a:solidFill>
              </a:rPr>
              <a:t>Steam</a:t>
            </a:r>
            <a:r>
              <a:rPr lang="en-US" sz="1800" b="1" dirty="0" smtClean="0">
                <a:solidFill>
                  <a:schemeClr val="tx1">
                    <a:lumMod val="85000"/>
                    <a:lumOff val="15000"/>
                  </a:schemeClr>
                </a:solidFill>
                <a:latin typeface="Lucida Sans" pitchFamily="34" charset="0"/>
              </a:rPr>
              <a:t>TM</a:t>
            </a:r>
            <a:r>
              <a:rPr lang="en-US" b="1" dirty="0" smtClean="0">
                <a:solidFill>
                  <a:schemeClr val="tx1">
                    <a:lumMod val="85000"/>
                    <a:lumOff val="15000"/>
                  </a:schemeClr>
                </a:solidFill>
                <a:latin typeface="Lucida Sans" pitchFamily="34" charset="0"/>
              </a:rPr>
              <a:t> </a:t>
            </a:r>
            <a:endParaRPr lang="en-US" b="1" dirty="0">
              <a:solidFill>
                <a:schemeClr val="tx1">
                  <a:lumMod val="85000"/>
                  <a:lumOff val="15000"/>
                </a:schemeClr>
              </a:solidFill>
            </a:endParaRPr>
          </a:p>
        </p:txBody>
      </p:sp>
      <p:sp>
        <p:nvSpPr>
          <p:cNvPr id="5124" name="Rectangle 4"/>
          <p:cNvSpPr>
            <a:spLocks noGrp="1" noChangeArrowheads="1"/>
          </p:cNvSpPr>
          <p:nvPr>
            <p:ph type="body" sz="half" idx="1"/>
          </p:nvPr>
        </p:nvSpPr>
        <p:spPr>
          <a:xfrm>
            <a:off x="304800" y="2057400"/>
            <a:ext cx="4038600" cy="5291138"/>
          </a:xfrm>
        </p:spPr>
        <p:txBody>
          <a:bodyPr rtlCol="0">
            <a:normAutofit/>
          </a:bodyPr>
          <a:lstStyle/>
          <a:p>
            <a:pPr fontAlgn="auto">
              <a:spcAft>
                <a:spcPts val="0"/>
              </a:spcAft>
              <a:buFont typeface="Arial" pitchFamily="34" charset="0"/>
              <a:buNone/>
              <a:defRPr/>
            </a:pPr>
            <a:endParaRPr lang="en-US" sz="1600" dirty="0" smtClean="0">
              <a:solidFill>
                <a:schemeClr val="tx1">
                  <a:lumMod val="75000"/>
                  <a:lumOff val="25000"/>
                </a:schemeClr>
              </a:solidFill>
            </a:endParaRPr>
          </a:p>
          <a:p>
            <a:pPr marL="0" algn="ctr" fontAlgn="auto">
              <a:spcBef>
                <a:spcPct val="50000"/>
              </a:spcBef>
              <a:spcAft>
                <a:spcPts val="0"/>
              </a:spcAft>
              <a:buFont typeface="Arial" pitchFamily="34" charset="0"/>
              <a:buNone/>
              <a:defRPr/>
            </a:pPr>
            <a:r>
              <a:rPr lang="en-US" sz="1600" b="1" dirty="0" smtClean="0">
                <a:solidFill>
                  <a:schemeClr val="tx1"/>
                </a:solidFill>
                <a:latin typeface="Lucida Sans" pitchFamily="34" charset="0"/>
                <a:cs typeface="+mn-cs"/>
              </a:rPr>
              <a:t>SUPERHEATED PROFESSIONAL &amp; BASIC MODEL with:</a:t>
            </a:r>
          </a:p>
          <a:p>
            <a:pPr marL="0" algn="ctr" fontAlgn="auto">
              <a:spcBef>
                <a:spcPct val="50000"/>
              </a:spcBef>
              <a:spcAft>
                <a:spcPts val="0"/>
              </a:spcAft>
              <a:buFont typeface="Arial" pitchFamily="34" charset="0"/>
              <a:buNone/>
              <a:defRPr/>
            </a:pPr>
            <a:r>
              <a:rPr lang="en-US" sz="1600" b="1" dirty="0" smtClean="0">
                <a:solidFill>
                  <a:schemeClr val="tx1"/>
                </a:solidFill>
                <a:latin typeface="Lucida Sans" pitchFamily="34" charset="0"/>
                <a:cs typeface="+mn-cs"/>
              </a:rPr>
              <a:t>Spanned electrical voltages</a:t>
            </a:r>
          </a:p>
          <a:p>
            <a:pPr marL="0" lvl="1" algn="ctr" fontAlgn="auto">
              <a:lnSpc>
                <a:spcPct val="90000"/>
              </a:lnSpc>
              <a:spcBef>
                <a:spcPct val="50000"/>
              </a:spcBef>
              <a:spcAft>
                <a:spcPts val="0"/>
              </a:spcAft>
              <a:buFont typeface="Arial" pitchFamily="34" charset="0"/>
              <a:buChar char="–"/>
              <a:defRPr/>
            </a:pPr>
            <a:r>
              <a:rPr lang="en-US" sz="1600" b="1" dirty="0" smtClean="0">
                <a:solidFill>
                  <a:schemeClr val="tx1"/>
                </a:solidFill>
                <a:latin typeface="Lucida Sans" pitchFamily="34" charset="0"/>
                <a:cs typeface="+mn-cs"/>
              </a:rPr>
              <a:t>208v single phase</a:t>
            </a:r>
          </a:p>
          <a:p>
            <a:pPr marL="0" lvl="1" algn="ctr" fontAlgn="auto">
              <a:lnSpc>
                <a:spcPct val="90000"/>
              </a:lnSpc>
              <a:spcBef>
                <a:spcPct val="50000"/>
              </a:spcBef>
              <a:spcAft>
                <a:spcPts val="0"/>
              </a:spcAft>
              <a:buFont typeface="Arial" pitchFamily="34" charset="0"/>
              <a:buChar char="–"/>
              <a:defRPr/>
            </a:pPr>
            <a:r>
              <a:rPr lang="en-US" sz="1600" b="1" dirty="0" smtClean="0">
                <a:solidFill>
                  <a:schemeClr val="tx1"/>
                </a:solidFill>
                <a:latin typeface="Lucida Sans" pitchFamily="34" charset="0"/>
                <a:cs typeface="+mn-cs"/>
              </a:rPr>
              <a:t>208v three phase</a:t>
            </a:r>
          </a:p>
          <a:p>
            <a:pPr marL="0" lvl="1" algn="ctr" fontAlgn="auto">
              <a:lnSpc>
                <a:spcPct val="90000"/>
              </a:lnSpc>
              <a:spcBef>
                <a:spcPct val="50000"/>
              </a:spcBef>
              <a:spcAft>
                <a:spcPts val="0"/>
              </a:spcAft>
              <a:buFont typeface="Arial" pitchFamily="34" charset="0"/>
              <a:buChar char="–"/>
              <a:defRPr/>
            </a:pPr>
            <a:r>
              <a:rPr lang="en-US" sz="1600" b="1" dirty="0" smtClean="0">
                <a:solidFill>
                  <a:schemeClr val="tx1"/>
                </a:solidFill>
                <a:latin typeface="Lucida Sans" pitchFamily="34" charset="0"/>
                <a:cs typeface="+mn-cs"/>
              </a:rPr>
              <a:t>240v single phase</a:t>
            </a:r>
          </a:p>
          <a:p>
            <a:pPr marL="0" lvl="1" algn="ctr" fontAlgn="auto">
              <a:lnSpc>
                <a:spcPct val="90000"/>
              </a:lnSpc>
              <a:spcBef>
                <a:spcPct val="50000"/>
              </a:spcBef>
              <a:spcAft>
                <a:spcPts val="0"/>
              </a:spcAft>
              <a:buFont typeface="Arial" pitchFamily="34" charset="0"/>
              <a:buChar char="–"/>
              <a:defRPr/>
            </a:pPr>
            <a:r>
              <a:rPr lang="en-US" sz="1600" b="1" dirty="0" smtClean="0">
                <a:solidFill>
                  <a:schemeClr val="tx1"/>
                </a:solidFill>
                <a:latin typeface="Lucida Sans" pitchFamily="34" charset="0"/>
                <a:cs typeface="+mn-cs"/>
              </a:rPr>
              <a:t>240v three phase</a:t>
            </a:r>
          </a:p>
          <a:p>
            <a:pPr marL="0" lvl="1" algn="ctr" fontAlgn="auto">
              <a:lnSpc>
                <a:spcPct val="90000"/>
              </a:lnSpc>
              <a:spcBef>
                <a:spcPct val="50000"/>
              </a:spcBef>
              <a:spcAft>
                <a:spcPts val="0"/>
              </a:spcAft>
              <a:buFont typeface="Arial" pitchFamily="34" charset="0"/>
              <a:buNone/>
              <a:defRPr/>
            </a:pPr>
            <a:r>
              <a:rPr lang="en-US" sz="1600" b="1" dirty="0" smtClean="0">
                <a:solidFill>
                  <a:schemeClr val="tx1"/>
                </a:solidFill>
                <a:latin typeface="Lucida Sans" pitchFamily="34" charset="0"/>
                <a:cs typeface="+mn-cs"/>
              </a:rPr>
              <a:t>(all in ONE machine)</a:t>
            </a:r>
          </a:p>
          <a:p>
            <a:pPr marL="0" lvl="2" algn="ctr" fontAlgn="auto">
              <a:lnSpc>
                <a:spcPct val="90000"/>
              </a:lnSpc>
              <a:spcBef>
                <a:spcPct val="50000"/>
              </a:spcBef>
              <a:spcAft>
                <a:spcPts val="0"/>
              </a:spcAft>
              <a:buFont typeface="Arial" pitchFamily="34" charset="0"/>
              <a:buNone/>
              <a:defRPr/>
            </a:pPr>
            <a:endParaRPr lang="en-US" sz="1600" b="1" dirty="0" smtClean="0">
              <a:solidFill>
                <a:schemeClr val="tx1"/>
              </a:solidFill>
              <a:latin typeface="Lucida Sans" pitchFamily="34" charset="0"/>
              <a:cs typeface="+mn-cs"/>
            </a:endParaRPr>
          </a:p>
          <a:p>
            <a:pPr marL="0" algn="ctr" fontAlgn="auto">
              <a:lnSpc>
                <a:spcPct val="90000"/>
              </a:lnSpc>
              <a:spcBef>
                <a:spcPct val="50000"/>
              </a:spcBef>
              <a:spcAft>
                <a:spcPts val="0"/>
              </a:spcAft>
              <a:buFont typeface="Arial" pitchFamily="34" charset="0"/>
              <a:buNone/>
              <a:defRPr/>
            </a:pPr>
            <a:r>
              <a:rPr lang="en-US" sz="1600" b="1" dirty="0" smtClean="0">
                <a:solidFill>
                  <a:schemeClr val="tx1"/>
                </a:solidFill>
                <a:latin typeface="Lucida Sans" pitchFamily="34" charset="0"/>
                <a:cs typeface="+mn-cs"/>
              </a:rPr>
              <a:t>      Basic Model that lists for $1000 less to help up-sell the end-user to a professional model </a:t>
            </a:r>
          </a:p>
          <a:p>
            <a:pPr lvl="2" fontAlgn="auto">
              <a:lnSpc>
                <a:spcPct val="90000"/>
              </a:lnSpc>
              <a:spcAft>
                <a:spcPts val="0"/>
              </a:spcAft>
              <a:buFont typeface="Arial" pitchFamily="34" charset="0"/>
              <a:buNone/>
              <a:defRPr/>
            </a:pPr>
            <a:endParaRPr lang="en-US" sz="1400" dirty="0" smtClean="0">
              <a:solidFill>
                <a:schemeClr val="tx1">
                  <a:lumMod val="75000"/>
                  <a:lumOff val="25000"/>
                </a:schemeClr>
              </a:solidFill>
            </a:endParaRPr>
          </a:p>
          <a:p>
            <a:pPr fontAlgn="auto">
              <a:spcAft>
                <a:spcPts val="0"/>
              </a:spcAft>
              <a:buFont typeface="Arial" pitchFamily="34" charset="0"/>
              <a:buChar char="•"/>
              <a:defRPr/>
            </a:pPr>
            <a:endParaRPr lang="en-US" sz="1800" dirty="0" smtClean="0">
              <a:solidFill>
                <a:schemeClr val="tx1">
                  <a:lumMod val="75000"/>
                  <a:lumOff val="25000"/>
                </a:schemeClr>
              </a:solidFill>
            </a:endParaRPr>
          </a:p>
          <a:p>
            <a:pPr lvl="1" fontAlgn="auto">
              <a:spcAft>
                <a:spcPts val="0"/>
              </a:spcAft>
              <a:buFont typeface="Wingdings" pitchFamily="2" charset="2"/>
              <a:buNone/>
              <a:defRPr/>
            </a:pPr>
            <a:endParaRPr lang="en-US" sz="1800" dirty="0" smtClean="0">
              <a:solidFill>
                <a:schemeClr val="tx1">
                  <a:lumMod val="75000"/>
                  <a:lumOff val="25000"/>
                </a:schemeClr>
              </a:solidFill>
            </a:endParaRPr>
          </a:p>
          <a:p>
            <a:pPr lvl="1" fontAlgn="auto">
              <a:spcAft>
                <a:spcPts val="0"/>
              </a:spcAft>
              <a:buFont typeface="Arial" pitchFamily="34" charset="0"/>
              <a:buNone/>
              <a:defRPr/>
            </a:pPr>
            <a:endParaRPr lang="en-US" sz="1800" dirty="0" smtClean="0">
              <a:solidFill>
                <a:schemeClr val="tx1">
                  <a:lumMod val="75000"/>
                  <a:lumOff val="25000"/>
                </a:schemeClr>
              </a:solidFill>
            </a:endParaRPr>
          </a:p>
          <a:p>
            <a:pPr fontAlgn="auto">
              <a:spcAft>
                <a:spcPts val="0"/>
              </a:spcAft>
              <a:buFont typeface="Arial" pitchFamily="34" charset="0"/>
              <a:buChar char="•"/>
              <a:defRPr/>
            </a:pPr>
            <a:endParaRPr lang="en-US" sz="2200" dirty="0" smtClean="0">
              <a:solidFill>
                <a:schemeClr val="tx1">
                  <a:lumMod val="75000"/>
                  <a:lumOff val="25000"/>
                </a:schemeClr>
              </a:solidFill>
            </a:endParaRPr>
          </a:p>
        </p:txBody>
      </p:sp>
      <p:pic>
        <p:nvPicPr>
          <p:cNvPr id="20484" name="Picture 5" descr="C24EA5 colo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43400" y="1981200"/>
            <a:ext cx="2789237" cy="4500562"/>
          </a:xfrm>
          <a:prstGeom prst="rect">
            <a:avLst/>
          </a:prstGeom>
          <a:noFill/>
          <a:ln w="9525">
            <a:noFill/>
            <a:miter lim="800000"/>
            <a:headEnd/>
            <a:tailEnd/>
          </a:ln>
        </p:spPr>
      </p:pic>
      <p:sp>
        <p:nvSpPr>
          <p:cNvPr id="7" name="Rounded Rectangle 6"/>
          <p:cNvSpPr/>
          <p:nvPr/>
        </p:nvSpPr>
        <p:spPr>
          <a:xfrm>
            <a:off x="304800" y="5334000"/>
            <a:ext cx="3962400" cy="9144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cxnSp>
        <p:nvCxnSpPr>
          <p:cNvPr id="10" name="Straight Arrow Connector 9"/>
          <p:cNvCxnSpPr/>
          <p:nvPr/>
        </p:nvCxnSpPr>
        <p:spPr>
          <a:xfrm flipV="1">
            <a:off x="4267200" y="4038600"/>
            <a:ext cx="2438400" cy="16002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p:nvPr/>
        </p:nvCxnSpPr>
        <p:spPr>
          <a:xfrm rot="5400000" flipH="1" flipV="1">
            <a:off x="7353300" y="4686300"/>
            <a:ext cx="1524000" cy="5334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sp>
        <p:nvSpPr>
          <p:cNvPr id="9" name="Rounded Rectangle 8"/>
          <p:cNvSpPr/>
          <p:nvPr/>
        </p:nvSpPr>
        <p:spPr>
          <a:xfrm>
            <a:off x="228600" y="2286000"/>
            <a:ext cx="3962400" cy="28194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sp>
        <p:nvSpPr>
          <p:cNvPr id="20489" name="Rectangle 17"/>
          <p:cNvSpPr>
            <a:spLocks noChangeArrowheads="1"/>
          </p:cNvSpPr>
          <p:nvPr/>
        </p:nvSpPr>
        <p:spPr bwMode="auto">
          <a:xfrm>
            <a:off x="7086600" y="5791200"/>
            <a:ext cx="1905000" cy="307975"/>
          </a:xfrm>
          <a:prstGeom prst="rect">
            <a:avLst/>
          </a:prstGeom>
          <a:noFill/>
          <a:ln w="9525">
            <a:noFill/>
            <a:miter lim="800000"/>
            <a:headEnd/>
            <a:tailEnd/>
          </a:ln>
        </p:spPr>
        <p:txBody>
          <a:bodyPr>
            <a:spAutoFit/>
          </a:bodyPr>
          <a:lstStyle/>
          <a:p>
            <a:r>
              <a:rPr lang="en-US" sz="1400" b="1" dirty="0">
                <a:latin typeface="Calibri" pitchFamily="34" charset="0"/>
              </a:rPr>
              <a:t>Professional Model</a:t>
            </a:r>
          </a:p>
        </p:txBody>
      </p:sp>
      <p:sp>
        <p:nvSpPr>
          <p:cNvPr id="19" name="Rounded Rectangle 18"/>
          <p:cNvSpPr/>
          <p:nvPr/>
        </p:nvSpPr>
        <p:spPr>
          <a:xfrm>
            <a:off x="7086600" y="5715000"/>
            <a:ext cx="1828800" cy="4572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cxnSp>
        <p:nvCxnSpPr>
          <p:cNvPr id="23" name="Straight Arrow Connector 22"/>
          <p:cNvCxnSpPr/>
          <p:nvPr/>
        </p:nvCxnSpPr>
        <p:spPr>
          <a:xfrm flipV="1">
            <a:off x="4191000" y="2819400"/>
            <a:ext cx="609600" cy="762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489"/>
                                        </p:tgtEl>
                                        <p:attrNameLst>
                                          <p:attrName>style.visibility</p:attrName>
                                        </p:attrNameLst>
                                      </p:cBhvr>
                                      <p:to>
                                        <p:strVal val="visible"/>
                                      </p:to>
                                    </p:set>
                                    <p:animEffect transition="in" filter="fade">
                                      <p:cBhvr>
                                        <p:cTn id="26" dur="500"/>
                                        <p:tgtEl>
                                          <p:spTgt spid="2048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0489"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C24EA_DLX Control"/>
          <p:cNvPicPr>
            <a:picLocks noChangeAspect="1" noChangeArrowheads="1"/>
          </p:cNvPicPr>
          <p:nvPr/>
        </p:nvPicPr>
        <p:blipFill>
          <a:blip r:embed="rId2" cstate="print"/>
          <a:srcRect b="21053"/>
          <a:stretch>
            <a:fillRect/>
          </a:stretch>
        </p:blipFill>
        <p:spPr bwMode="auto">
          <a:xfrm>
            <a:off x="5410200" y="3962400"/>
            <a:ext cx="2857500" cy="2286000"/>
          </a:xfrm>
          <a:prstGeom prst="rect">
            <a:avLst/>
          </a:prstGeom>
          <a:noFill/>
          <a:ln w="9525">
            <a:noFill/>
            <a:miter lim="800000"/>
            <a:headEnd/>
            <a:tailEnd/>
          </a:ln>
        </p:spPr>
      </p:pic>
      <p:sp>
        <p:nvSpPr>
          <p:cNvPr id="21506" name="Rectangle 4"/>
          <p:cNvSpPr>
            <a:spLocks noGrp="1" noChangeArrowheads="1"/>
          </p:cNvSpPr>
          <p:nvPr>
            <p:ph type="body" sz="half" idx="4294967295"/>
          </p:nvPr>
        </p:nvSpPr>
        <p:spPr>
          <a:xfrm>
            <a:off x="228600" y="1828800"/>
            <a:ext cx="4114800" cy="4876800"/>
          </a:xfrm>
        </p:spPr>
        <p:txBody>
          <a:bodyPr/>
          <a:lstStyle/>
          <a:p>
            <a:pPr>
              <a:buFont typeface="Arial" charset="0"/>
              <a:buNone/>
            </a:pPr>
            <a:endParaRPr lang="en-US" sz="1600" dirty="0" smtClean="0">
              <a:latin typeface="Arial" charset="0"/>
              <a:cs typeface="Arial" charset="0"/>
            </a:endParaRPr>
          </a:p>
          <a:p>
            <a:pPr>
              <a:buFont typeface="Arial" charset="0"/>
              <a:buNone/>
            </a:pPr>
            <a:r>
              <a:rPr lang="en-US" sz="1600" dirty="0" smtClean="0">
                <a:latin typeface="Arial" charset="0"/>
                <a:cs typeface="Arial" charset="0"/>
              </a:rPr>
              <a:t>Superheated Steam for faster cooking</a:t>
            </a:r>
          </a:p>
          <a:p>
            <a:pPr>
              <a:buFont typeface="Arial" charset="0"/>
              <a:buNone/>
            </a:pPr>
            <a:endParaRPr lang="en-US" sz="1600" dirty="0" smtClean="0">
              <a:latin typeface="Arial" charset="0"/>
              <a:cs typeface="Arial" charset="0"/>
            </a:endParaRPr>
          </a:p>
          <a:p>
            <a:pPr>
              <a:buFont typeface="Arial" charset="0"/>
              <a:buNone/>
            </a:pPr>
            <a:r>
              <a:rPr lang="en-US" sz="1600" dirty="0" smtClean="0">
                <a:latin typeface="Arial" charset="0"/>
                <a:cs typeface="Arial" charset="0"/>
              </a:rPr>
              <a:t>Staged water fill doesn't kill the boil</a:t>
            </a:r>
          </a:p>
          <a:p>
            <a:pPr>
              <a:buFont typeface="Arial" charset="0"/>
              <a:buNone/>
            </a:pPr>
            <a:r>
              <a:rPr lang="en-US" sz="1600" dirty="0" smtClean="0">
                <a:latin typeface="Arial" charset="0"/>
                <a:cs typeface="Arial" charset="0"/>
              </a:rPr>
              <a:t>	</a:t>
            </a:r>
            <a:r>
              <a:rPr lang="en-US" sz="1400" dirty="0" smtClean="0">
                <a:latin typeface="Arial" charset="0"/>
                <a:cs typeface="Arial" charset="0"/>
              </a:rPr>
              <a:t>(No Recovery Time or Load Compensation Needed)</a:t>
            </a:r>
            <a:endParaRPr lang="en-US" sz="1600" dirty="0" smtClean="0">
              <a:latin typeface="Arial" charset="0"/>
              <a:cs typeface="Arial" charset="0"/>
            </a:endParaRPr>
          </a:p>
          <a:p>
            <a:pPr>
              <a:buFont typeface="Arial" charset="0"/>
              <a:buNone/>
            </a:pPr>
            <a:endParaRPr lang="en-US" sz="1600" dirty="0" smtClean="0">
              <a:latin typeface="Arial" charset="0"/>
              <a:cs typeface="Arial" charset="0"/>
            </a:endParaRPr>
          </a:p>
          <a:p>
            <a:pPr>
              <a:buFont typeface="Arial" charset="0"/>
              <a:buNone/>
            </a:pPr>
            <a:endParaRPr lang="en-US" sz="1600" dirty="0" smtClean="0">
              <a:latin typeface="Arial" charset="0"/>
              <a:cs typeface="Arial" charset="0"/>
            </a:endParaRPr>
          </a:p>
          <a:p>
            <a:pPr>
              <a:buFont typeface="Arial" charset="0"/>
              <a:buNone/>
            </a:pPr>
            <a:r>
              <a:rPr lang="en-US" sz="1600" dirty="0" smtClean="0">
                <a:latin typeface="Arial" charset="0"/>
                <a:cs typeface="Arial" charset="0"/>
              </a:rPr>
              <a:t>Mineral tolerant electric generator with smart drain and power flush</a:t>
            </a:r>
          </a:p>
          <a:p>
            <a:pPr>
              <a:buFont typeface="Arial" charset="0"/>
              <a:buNone/>
            </a:pPr>
            <a:endParaRPr lang="en-US" sz="1800" dirty="0" smtClean="0">
              <a:latin typeface="Arial" charset="0"/>
              <a:cs typeface="Arial" charset="0"/>
            </a:endParaRPr>
          </a:p>
          <a:p>
            <a:pPr>
              <a:buFont typeface="Arial" charset="0"/>
              <a:buNone/>
            </a:pPr>
            <a:r>
              <a:rPr lang="en-US" sz="1800" dirty="0" smtClean="0">
                <a:latin typeface="Arial" charset="0"/>
                <a:cs typeface="Arial" charset="0"/>
              </a:rPr>
              <a:t>Simple User Interface </a:t>
            </a:r>
          </a:p>
          <a:p>
            <a:pPr>
              <a:buFont typeface="Arial" charset="0"/>
              <a:buNone/>
            </a:pPr>
            <a:r>
              <a:rPr lang="en-US" sz="1800" dirty="0" smtClean="0">
                <a:latin typeface="Arial" charset="0"/>
                <a:cs typeface="Arial" charset="0"/>
              </a:rPr>
              <a:t>(Lighted power switch)</a:t>
            </a:r>
          </a:p>
          <a:p>
            <a:pPr lvl="1"/>
            <a:r>
              <a:rPr lang="en-US" sz="1100" dirty="0" smtClean="0">
                <a:latin typeface="Arial" charset="0"/>
                <a:cs typeface="Arial" charset="0"/>
              </a:rPr>
              <a:t>On with Staged Generator Fill</a:t>
            </a:r>
          </a:p>
          <a:p>
            <a:pPr lvl="1"/>
            <a:r>
              <a:rPr lang="en-US" sz="1100" dirty="0" smtClean="0">
                <a:latin typeface="Arial" charset="0"/>
                <a:cs typeface="Arial" charset="0"/>
              </a:rPr>
              <a:t>Off for Auto Drain</a:t>
            </a:r>
          </a:p>
          <a:p>
            <a:pPr lvl="1"/>
            <a:r>
              <a:rPr lang="en-US" sz="1100" dirty="0" smtClean="0">
                <a:latin typeface="Arial" charset="0"/>
                <a:cs typeface="Arial" charset="0"/>
              </a:rPr>
              <a:t>Ready and Cook light</a:t>
            </a:r>
          </a:p>
          <a:p>
            <a:pPr lvl="1">
              <a:buFont typeface="Wingdings" pitchFamily="2" charset="2"/>
              <a:buNone/>
            </a:pPr>
            <a:endParaRPr lang="en-US" sz="1600" dirty="0" smtClean="0">
              <a:latin typeface="Arial" charset="0"/>
              <a:cs typeface="Arial" charset="0"/>
            </a:endParaRPr>
          </a:p>
          <a:p>
            <a:pPr lvl="1"/>
            <a:endParaRPr lang="en-US" sz="1600" dirty="0" smtClean="0">
              <a:latin typeface="Arial" charset="0"/>
              <a:cs typeface="Arial" charset="0"/>
            </a:endParaRPr>
          </a:p>
          <a:p>
            <a:endParaRPr lang="en-US" sz="2000" dirty="0" smtClean="0">
              <a:latin typeface="Arial" charset="0"/>
              <a:cs typeface="Arial" charset="0"/>
            </a:endParaRPr>
          </a:p>
        </p:txBody>
      </p:sp>
      <p:pic>
        <p:nvPicPr>
          <p:cNvPr id="21507" name="Picture 3"/>
          <p:cNvPicPr>
            <a:picLocks noChangeAspect="1" noChangeArrowheads="1"/>
          </p:cNvPicPr>
          <p:nvPr/>
        </p:nvPicPr>
        <p:blipFill>
          <a:blip r:embed="rId3" cstate="print"/>
          <a:srcRect/>
          <a:stretch>
            <a:fillRect/>
          </a:stretch>
        </p:blipFill>
        <p:spPr bwMode="auto">
          <a:xfrm>
            <a:off x="5105400" y="1752600"/>
            <a:ext cx="3048000" cy="2255838"/>
          </a:xfrm>
          <a:prstGeom prst="rect">
            <a:avLst/>
          </a:prstGeom>
          <a:noFill/>
          <a:ln w="9525">
            <a:noFill/>
            <a:miter lim="800000"/>
            <a:headEnd/>
            <a:tailEnd/>
          </a:ln>
        </p:spPr>
      </p:pic>
      <p:sp>
        <p:nvSpPr>
          <p:cNvPr id="6" name="Rounded Rectangle 5"/>
          <p:cNvSpPr/>
          <p:nvPr/>
        </p:nvSpPr>
        <p:spPr>
          <a:xfrm>
            <a:off x="228600" y="3886200"/>
            <a:ext cx="4114800" cy="9144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sz="1600" dirty="0"/>
          </a:p>
        </p:txBody>
      </p:sp>
      <p:sp>
        <p:nvSpPr>
          <p:cNvPr id="7" name="Rounded Rectangle 6"/>
          <p:cNvSpPr/>
          <p:nvPr/>
        </p:nvSpPr>
        <p:spPr>
          <a:xfrm>
            <a:off x="228600" y="4953000"/>
            <a:ext cx="3886200" cy="1295400"/>
          </a:xfrm>
          <a:prstGeom prst="roundRect">
            <a:avLst>
              <a:gd name="adj" fmla="val 7644"/>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sz="1600" dirty="0"/>
          </a:p>
        </p:txBody>
      </p:sp>
      <p:sp>
        <p:nvSpPr>
          <p:cNvPr id="8" name="Rounded Rectangle 7"/>
          <p:cNvSpPr/>
          <p:nvPr/>
        </p:nvSpPr>
        <p:spPr>
          <a:xfrm>
            <a:off x="228600" y="2667000"/>
            <a:ext cx="4114800" cy="9144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sz="1600" dirty="0"/>
          </a:p>
        </p:txBody>
      </p:sp>
      <p:sp>
        <p:nvSpPr>
          <p:cNvPr id="9" name="Rounded Rectangle 8"/>
          <p:cNvSpPr/>
          <p:nvPr/>
        </p:nvSpPr>
        <p:spPr>
          <a:xfrm>
            <a:off x="228600" y="1905000"/>
            <a:ext cx="3505200" cy="6858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sz="1600" dirty="0"/>
          </a:p>
        </p:txBody>
      </p:sp>
      <p:cxnSp>
        <p:nvCxnSpPr>
          <p:cNvPr id="10" name="Straight Arrow Connector 9"/>
          <p:cNvCxnSpPr>
            <a:stCxn id="6" idx="3"/>
          </p:cNvCxnSpPr>
          <p:nvPr/>
        </p:nvCxnSpPr>
        <p:spPr>
          <a:xfrm flipV="1">
            <a:off x="4343400" y="3429000"/>
            <a:ext cx="1143000" cy="9144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11" name="Straight Arrow Connector 10"/>
          <p:cNvCxnSpPr/>
          <p:nvPr/>
        </p:nvCxnSpPr>
        <p:spPr>
          <a:xfrm flipV="1">
            <a:off x="4343400" y="3048000"/>
            <a:ext cx="1143000" cy="762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12" name="Straight Arrow Connector 11"/>
          <p:cNvCxnSpPr/>
          <p:nvPr/>
        </p:nvCxnSpPr>
        <p:spPr>
          <a:xfrm flipV="1">
            <a:off x="3733800" y="2362200"/>
            <a:ext cx="1447800" cy="762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13" name="Straight Arrow Connector 12"/>
          <p:cNvCxnSpPr>
            <a:stCxn id="7" idx="3"/>
          </p:cNvCxnSpPr>
          <p:nvPr/>
        </p:nvCxnSpPr>
        <p:spPr>
          <a:xfrm flipV="1">
            <a:off x="4114800" y="5562600"/>
            <a:ext cx="2590800" cy="381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sp>
        <p:nvSpPr>
          <p:cNvPr id="21517" name="Title 15"/>
          <p:cNvSpPr>
            <a:spLocks noGrp="1"/>
          </p:cNvSpPr>
          <p:nvPr>
            <p:ph type="title"/>
          </p:nvPr>
        </p:nvSpPr>
        <p:spPr/>
        <p:txBody>
          <a:bodyPr/>
          <a:lstStyle/>
          <a:p>
            <a:r>
              <a:rPr lang="en-US" sz="3600" b="1" dirty="0" smtClean="0">
                <a:latin typeface="Arial" charset="0"/>
                <a:cs typeface="Arial" charset="0"/>
              </a:rPr>
              <a:t>Electric Professional Countertop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3657600" y="3276600"/>
            <a:ext cx="4572000" cy="366713"/>
          </a:xfrm>
          <a:prstGeom prst="rect">
            <a:avLst/>
          </a:prstGeom>
          <a:noFill/>
          <a:ln w="9525">
            <a:noFill/>
            <a:miter lim="800000"/>
            <a:headEnd/>
            <a:tailEnd/>
          </a:ln>
        </p:spPr>
        <p:txBody>
          <a:bodyPr>
            <a:spAutoFit/>
          </a:bodyPr>
          <a:lstStyle/>
          <a:p>
            <a:pPr marL="342900" indent="-342900">
              <a:spcAft>
                <a:spcPct val="50000"/>
              </a:spcAft>
              <a:buFontTx/>
              <a:buAutoNum type="arabicPeriod"/>
            </a:pPr>
            <a:r>
              <a:rPr lang="en-US" dirty="0"/>
              <a:t>Generator 3D models</a:t>
            </a:r>
          </a:p>
        </p:txBody>
      </p:sp>
      <p:pic>
        <p:nvPicPr>
          <p:cNvPr id="23554" name="Picture 3"/>
          <p:cNvPicPr>
            <a:picLocks noChangeAspect="1" noChangeArrowheads="1"/>
          </p:cNvPicPr>
          <p:nvPr/>
        </p:nvPicPr>
        <p:blipFill>
          <a:blip r:embed="rId3" cstate="print"/>
          <a:srcRect/>
          <a:stretch>
            <a:fillRect/>
          </a:stretch>
        </p:blipFill>
        <p:spPr bwMode="auto">
          <a:xfrm>
            <a:off x="1295400" y="1422400"/>
            <a:ext cx="7010400" cy="4826000"/>
          </a:xfrm>
          <a:prstGeom prst="rect">
            <a:avLst/>
          </a:prstGeom>
          <a:noFill/>
          <a:ln w="9525">
            <a:noFill/>
            <a:miter lim="800000"/>
            <a:headEnd/>
            <a:tailEnd/>
          </a:ln>
        </p:spPr>
      </p:pic>
      <p:sp>
        <p:nvSpPr>
          <p:cNvPr id="23555" name="Text Box 4"/>
          <p:cNvSpPr txBox="1">
            <a:spLocks noChangeArrowheads="1"/>
          </p:cNvSpPr>
          <p:nvPr/>
        </p:nvSpPr>
        <p:spPr bwMode="auto">
          <a:xfrm>
            <a:off x="5029200" y="4957763"/>
            <a:ext cx="1600200" cy="376237"/>
          </a:xfrm>
          <a:prstGeom prst="rect">
            <a:avLst/>
          </a:prstGeom>
          <a:solidFill>
            <a:srgbClr val="FFFF99"/>
          </a:solidFill>
          <a:ln w="9525">
            <a:solidFill>
              <a:srgbClr val="FFFF99"/>
            </a:solidFill>
            <a:miter lim="800000"/>
            <a:headEnd/>
            <a:tailEnd/>
          </a:ln>
        </p:spPr>
        <p:txBody>
          <a:bodyPr>
            <a:spAutoFit/>
          </a:bodyPr>
          <a:lstStyle/>
          <a:p>
            <a:pPr>
              <a:spcBef>
                <a:spcPct val="50000"/>
              </a:spcBef>
            </a:pPr>
            <a:r>
              <a:rPr lang="en-US" dirty="0"/>
              <a:t>Slope Bottom </a:t>
            </a:r>
          </a:p>
        </p:txBody>
      </p:sp>
      <p:sp>
        <p:nvSpPr>
          <p:cNvPr id="23556" name="AutoShape 5"/>
          <p:cNvSpPr>
            <a:spLocks noChangeArrowheads="1"/>
          </p:cNvSpPr>
          <p:nvPr/>
        </p:nvSpPr>
        <p:spPr bwMode="auto">
          <a:xfrm>
            <a:off x="5105400" y="4500563"/>
            <a:ext cx="228600" cy="457200"/>
          </a:xfrm>
          <a:prstGeom prst="upArrow">
            <a:avLst>
              <a:gd name="adj1" fmla="val 50000"/>
              <a:gd name="adj2" fmla="val 50000"/>
            </a:avLst>
          </a:prstGeom>
          <a:solidFill>
            <a:srgbClr val="FFFF99"/>
          </a:solidFill>
          <a:ln w="9525">
            <a:solidFill>
              <a:srgbClr val="FFFF99"/>
            </a:solidFill>
            <a:miter lim="800000"/>
            <a:headEnd/>
            <a:tailEnd/>
          </a:ln>
        </p:spPr>
        <p:txBody>
          <a:bodyPr wrap="none" anchor="ctr"/>
          <a:lstStyle/>
          <a:p>
            <a:endParaRPr lang="en-US" dirty="0">
              <a:latin typeface="Calibri" pitchFamily="34" charset="0"/>
            </a:endParaRPr>
          </a:p>
        </p:txBody>
      </p:sp>
      <p:sp>
        <p:nvSpPr>
          <p:cNvPr id="23557" name="Text Box 6"/>
          <p:cNvSpPr txBox="1">
            <a:spLocks noChangeArrowheads="1"/>
          </p:cNvSpPr>
          <p:nvPr/>
        </p:nvSpPr>
        <p:spPr bwMode="auto">
          <a:xfrm>
            <a:off x="914400" y="2514600"/>
            <a:ext cx="1524000" cy="650875"/>
          </a:xfrm>
          <a:prstGeom prst="rect">
            <a:avLst/>
          </a:prstGeom>
          <a:solidFill>
            <a:srgbClr val="FFFF99"/>
          </a:solidFill>
          <a:ln w="9525">
            <a:solidFill>
              <a:srgbClr val="FFCC99"/>
            </a:solidFill>
            <a:miter lim="800000"/>
            <a:headEnd/>
            <a:tailEnd/>
          </a:ln>
        </p:spPr>
        <p:txBody>
          <a:bodyPr>
            <a:spAutoFit/>
          </a:bodyPr>
          <a:lstStyle/>
          <a:p>
            <a:pPr algn="ctr"/>
            <a:r>
              <a:rPr lang="en-US" dirty="0"/>
              <a:t>Power Flush</a:t>
            </a:r>
          </a:p>
          <a:p>
            <a:pPr algn="ctr"/>
            <a:r>
              <a:rPr lang="en-US" dirty="0"/>
              <a:t>Drain Jet</a:t>
            </a:r>
          </a:p>
        </p:txBody>
      </p:sp>
      <p:sp>
        <p:nvSpPr>
          <p:cNvPr id="23558" name="AutoShape 7"/>
          <p:cNvSpPr>
            <a:spLocks noChangeArrowheads="1"/>
          </p:cNvSpPr>
          <p:nvPr/>
        </p:nvSpPr>
        <p:spPr bwMode="auto">
          <a:xfrm rot="5400000">
            <a:off x="1562100" y="3314700"/>
            <a:ext cx="838200" cy="457200"/>
          </a:xfrm>
          <a:custGeom>
            <a:avLst/>
            <a:gdLst>
              <a:gd name="T0" fmla="*/ 2147483647 w 21600"/>
              <a:gd name="T1" fmla="*/ 0 h 21600"/>
              <a:gd name="T2" fmla="*/ 2147483647 w 21600"/>
              <a:gd name="T3" fmla="*/ 1445247963 h 21600"/>
              <a:gd name="T4" fmla="*/ 0 w 21600"/>
              <a:gd name="T5" fmla="*/ 2147483647 h 21600"/>
              <a:gd name="T6" fmla="*/ 2147483647 w 21600"/>
              <a:gd name="T7" fmla="*/ 2147483647 h 21600"/>
              <a:gd name="T8" fmla="*/ 2147483647 w 21600"/>
              <a:gd name="T9" fmla="*/ 2147483647 h 21600"/>
              <a:gd name="T10" fmla="*/ 2147483647 w 21600"/>
              <a:gd name="T11" fmla="*/ 1445247963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99"/>
          </a:solidFill>
          <a:ln w="9525">
            <a:solidFill>
              <a:srgbClr val="FFFF99"/>
            </a:solidFill>
            <a:miter lim="800000"/>
            <a:headEnd/>
            <a:tailEnd/>
          </a:ln>
        </p:spPr>
        <p:txBody>
          <a:bodyPr wrap="none" anchor="ctr"/>
          <a:lstStyle/>
          <a:p>
            <a:endParaRPr lang="en-US" dirty="0">
              <a:latin typeface="Calibri" pitchFamily="34" charset="0"/>
            </a:endParaRPr>
          </a:p>
        </p:txBody>
      </p:sp>
      <p:sp>
        <p:nvSpPr>
          <p:cNvPr id="23559" name="Text Box 8"/>
          <p:cNvSpPr txBox="1">
            <a:spLocks noChangeArrowheads="1"/>
          </p:cNvSpPr>
          <p:nvPr/>
        </p:nvSpPr>
        <p:spPr bwMode="auto">
          <a:xfrm>
            <a:off x="4114800" y="5643563"/>
            <a:ext cx="2276475" cy="376237"/>
          </a:xfrm>
          <a:prstGeom prst="rect">
            <a:avLst/>
          </a:prstGeom>
          <a:solidFill>
            <a:srgbClr val="FFFF99"/>
          </a:solidFill>
          <a:ln w="9525">
            <a:solidFill>
              <a:srgbClr val="FFFF99"/>
            </a:solidFill>
            <a:miter lim="800000"/>
            <a:headEnd/>
            <a:tailEnd/>
          </a:ln>
        </p:spPr>
        <p:txBody>
          <a:bodyPr wrap="none">
            <a:spAutoFit/>
          </a:bodyPr>
          <a:lstStyle/>
          <a:p>
            <a:r>
              <a:rPr lang="en-US" dirty="0"/>
              <a:t>Motorized Ball Valve</a:t>
            </a:r>
          </a:p>
        </p:txBody>
      </p:sp>
      <p:sp>
        <p:nvSpPr>
          <p:cNvPr id="23560" name="AutoShape 9"/>
          <p:cNvSpPr>
            <a:spLocks noChangeArrowheads="1"/>
          </p:cNvSpPr>
          <p:nvPr/>
        </p:nvSpPr>
        <p:spPr bwMode="auto">
          <a:xfrm rot="-5400000">
            <a:off x="3521869" y="4636294"/>
            <a:ext cx="776287" cy="1266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99"/>
          </a:solidFill>
          <a:ln w="9525">
            <a:solidFill>
              <a:srgbClr val="FFFF99"/>
            </a:solidFill>
            <a:miter lim="800000"/>
            <a:headEnd/>
            <a:tailEnd/>
          </a:ln>
        </p:spPr>
        <p:txBody>
          <a:bodyPr wrap="none" anchor="ctr"/>
          <a:lstStyle/>
          <a:p>
            <a:endParaRPr lang="en-US" dirty="0">
              <a:latin typeface="Calibri" pitchFamily="34" charset="0"/>
            </a:endParaRPr>
          </a:p>
        </p:txBody>
      </p:sp>
      <p:sp>
        <p:nvSpPr>
          <p:cNvPr id="12" name="Title 11"/>
          <p:cNvSpPr>
            <a:spLocks noGrp="1"/>
          </p:cNvSpPr>
          <p:nvPr>
            <p:ph type="title"/>
          </p:nvPr>
        </p:nvSpPr>
        <p:spPr>
          <a:xfrm>
            <a:off x="457200" y="762000"/>
            <a:ext cx="8229600" cy="457200"/>
          </a:xfrm>
          <a:solidFill>
            <a:schemeClr val="bg1"/>
          </a:solidFill>
        </p:spPr>
        <p:txBody>
          <a:bodyPr rtlCol="0">
            <a:noAutofit/>
          </a:bodyPr>
          <a:lstStyle/>
          <a:p>
            <a:pPr fontAlgn="auto">
              <a:spcAft>
                <a:spcPts val="0"/>
              </a:spcAft>
              <a:defRPr/>
            </a:pPr>
            <a:r>
              <a:rPr lang="en-US" sz="2400" b="1" dirty="0" smtClean="0">
                <a:solidFill>
                  <a:schemeClr val="tx1">
                    <a:lumMod val="85000"/>
                    <a:lumOff val="15000"/>
                  </a:schemeClr>
                </a:solidFill>
              </a:rPr>
              <a:t>OUR GENERATOR is much more Mineral Tolerant </a:t>
            </a:r>
            <a:r>
              <a:rPr lang="en-US" sz="3200" b="1" dirty="0" smtClean="0">
                <a:solidFill>
                  <a:schemeClr val="tx1">
                    <a:lumMod val="85000"/>
                    <a:lumOff val="15000"/>
                  </a:schemeClr>
                </a:solidFill>
              </a:rPr>
              <a:t>… </a:t>
            </a:r>
            <a:br>
              <a:rPr lang="en-US" sz="3200" b="1" dirty="0" smtClean="0">
                <a:solidFill>
                  <a:schemeClr val="tx1">
                    <a:lumMod val="85000"/>
                    <a:lumOff val="15000"/>
                  </a:schemeClr>
                </a:solidFill>
              </a:rPr>
            </a:b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Designed for TODAY’s Water Quality </a:t>
            </a:r>
            <a:r>
              <a:rPr lang="en-US" sz="3200" b="1" dirty="0" smtClean="0">
                <a:solidFill>
                  <a:schemeClr val="tx1">
                    <a:lumMod val="85000"/>
                    <a:lumOff val="15000"/>
                  </a:schemeClr>
                </a:solidFill>
              </a:rPr>
              <a:t/>
            </a:r>
            <a:br>
              <a:rPr lang="en-US" sz="3200" b="1" dirty="0" smtClean="0">
                <a:solidFill>
                  <a:schemeClr val="tx1">
                    <a:lumMod val="85000"/>
                    <a:lumOff val="15000"/>
                  </a:schemeClr>
                </a:solidFill>
              </a:rPr>
            </a:br>
            <a:endParaRPr lang="en-US" sz="3200" b="1" dirty="0">
              <a:solidFill>
                <a:schemeClr val="tx1">
                  <a:lumMod val="85000"/>
                  <a:lumOff val="1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235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noChangeArrowheads="1"/>
          </p:cNvSpPr>
          <p:nvPr>
            <p:ph sz="half" idx="1"/>
          </p:nvPr>
        </p:nvSpPr>
        <p:spPr>
          <a:xfrm>
            <a:off x="304800" y="1524000"/>
            <a:ext cx="5413375" cy="4876800"/>
          </a:xfrm>
        </p:spPr>
        <p:txBody>
          <a:bodyPr/>
          <a:lstStyle/>
          <a:p>
            <a:r>
              <a:rPr lang="en-US" sz="2400" b="1" dirty="0" smtClean="0">
                <a:latin typeface="Arial" charset="0"/>
                <a:cs typeface="Arial" charset="0"/>
              </a:rPr>
              <a:t>Energy savings: Vulcan kettles provide excellent heat transfer.</a:t>
            </a:r>
          </a:p>
          <a:p>
            <a:pPr lvl="1">
              <a:buFont typeface="Arial" charset="0"/>
              <a:buNone/>
            </a:pPr>
            <a:endParaRPr lang="en-US" dirty="0" smtClean="0">
              <a:latin typeface="Arial" charset="0"/>
              <a:cs typeface="Arial" charset="0"/>
            </a:endParaRPr>
          </a:p>
          <a:p>
            <a:pPr lvl="1">
              <a:buFont typeface="Arial" charset="0"/>
              <a:buNone/>
            </a:pPr>
            <a:endParaRPr lang="en-US" dirty="0" smtClean="0">
              <a:latin typeface="Arial" charset="0"/>
              <a:cs typeface="Arial" charset="0"/>
            </a:endParaRPr>
          </a:p>
          <a:p>
            <a:pPr lvl="1">
              <a:buFont typeface="Arial" charset="0"/>
              <a:buNone/>
            </a:pPr>
            <a:r>
              <a:rPr lang="en-US" dirty="0" smtClean="0">
                <a:latin typeface="Arial" charset="0"/>
                <a:cs typeface="Arial" charset="0"/>
              </a:rPr>
              <a:t>Spanned electric voltages</a:t>
            </a:r>
          </a:p>
          <a:p>
            <a:pPr lvl="2"/>
            <a:r>
              <a:rPr lang="en-US" sz="1200" dirty="0" smtClean="0">
                <a:latin typeface="Arial" charset="0"/>
                <a:cs typeface="Arial" charset="0"/>
              </a:rPr>
              <a:t>208 single phase</a:t>
            </a:r>
          </a:p>
          <a:p>
            <a:pPr lvl="2"/>
            <a:r>
              <a:rPr lang="en-US" sz="1200" dirty="0" smtClean="0">
                <a:latin typeface="Arial" charset="0"/>
                <a:cs typeface="Arial" charset="0"/>
              </a:rPr>
              <a:t>208 three phase</a:t>
            </a:r>
          </a:p>
          <a:p>
            <a:pPr lvl="2"/>
            <a:r>
              <a:rPr lang="en-US" sz="1200" dirty="0" smtClean="0">
                <a:latin typeface="Arial" charset="0"/>
                <a:cs typeface="Arial" charset="0"/>
              </a:rPr>
              <a:t>240 single phase</a:t>
            </a:r>
          </a:p>
          <a:p>
            <a:pPr lvl="2"/>
            <a:r>
              <a:rPr lang="en-US" sz="1200" dirty="0" smtClean="0">
                <a:latin typeface="Arial" charset="0"/>
                <a:cs typeface="Arial" charset="0"/>
              </a:rPr>
              <a:t>240 three phase</a:t>
            </a:r>
          </a:p>
          <a:p>
            <a:pPr lvl="2"/>
            <a:endParaRPr lang="en-US" sz="1200" dirty="0" smtClean="0">
              <a:latin typeface="Arial" charset="0"/>
              <a:cs typeface="Arial" charset="0"/>
            </a:endParaRPr>
          </a:p>
          <a:p>
            <a:pPr lvl="1">
              <a:buFont typeface="Arial" charset="0"/>
              <a:buNone/>
            </a:pPr>
            <a:endParaRPr lang="en-US" dirty="0" smtClean="0">
              <a:latin typeface="Arial" charset="0"/>
              <a:cs typeface="Arial" charset="0"/>
            </a:endParaRPr>
          </a:p>
          <a:p>
            <a:pPr lvl="1">
              <a:buFont typeface="Arial" charset="0"/>
              <a:buNone/>
            </a:pPr>
            <a:r>
              <a:rPr lang="en-US" dirty="0" smtClean="0">
                <a:latin typeface="Arial" charset="0"/>
                <a:cs typeface="Arial" charset="0"/>
              </a:rPr>
              <a:t>Solid bar lip</a:t>
            </a:r>
          </a:p>
          <a:p>
            <a:pPr lvl="1">
              <a:buFont typeface="Arial" charset="0"/>
              <a:buNone/>
            </a:pPr>
            <a:endParaRPr lang="en-US" sz="1400" dirty="0" smtClean="0">
              <a:latin typeface="Arial" charset="0"/>
              <a:cs typeface="Arial" charset="0"/>
            </a:endParaRPr>
          </a:p>
          <a:p>
            <a:pPr lvl="1">
              <a:buFont typeface="Arial" charset="0"/>
              <a:buNone/>
            </a:pPr>
            <a:endParaRPr lang="en-US" dirty="0" smtClean="0">
              <a:latin typeface="Arial" charset="0"/>
              <a:cs typeface="Arial" charset="0"/>
            </a:endParaRPr>
          </a:p>
          <a:p>
            <a:pPr lvl="1">
              <a:buFont typeface="Arial" charset="0"/>
              <a:buNone/>
            </a:pPr>
            <a:endParaRPr lang="en-US" sz="1400" dirty="0" smtClean="0">
              <a:latin typeface="Arial" charset="0"/>
              <a:cs typeface="Arial" charset="0"/>
            </a:endParaRPr>
          </a:p>
          <a:p>
            <a:endParaRPr lang="en-US" sz="1800" dirty="0" smtClean="0">
              <a:latin typeface="Arial" charset="0"/>
              <a:cs typeface="Arial" charset="0"/>
            </a:endParaRPr>
          </a:p>
        </p:txBody>
      </p:sp>
      <p:pic>
        <p:nvPicPr>
          <p:cNvPr id="26626" name="Picture 2"/>
          <p:cNvPicPr>
            <a:picLocks noChangeAspect="1" noChangeArrowheads="1"/>
          </p:cNvPicPr>
          <p:nvPr/>
        </p:nvPicPr>
        <p:blipFill>
          <a:blip r:embed="rId2" cstate="print"/>
          <a:srcRect/>
          <a:stretch>
            <a:fillRect/>
          </a:stretch>
        </p:blipFill>
        <p:spPr bwMode="auto">
          <a:xfrm>
            <a:off x="5943600" y="1955800"/>
            <a:ext cx="2700338" cy="4343400"/>
          </a:xfrm>
          <a:prstGeom prst="rect">
            <a:avLst/>
          </a:prstGeom>
          <a:noFill/>
          <a:ln w="9525">
            <a:noFill/>
            <a:miter lim="800000"/>
            <a:headEnd/>
            <a:tailEnd/>
          </a:ln>
        </p:spPr>
      </p:pic>
      <p:sp>
        <p:nvSpPr>
          <p:cNvPr id="8" name="Rounded Rectangle 7"/>
          <p:cNvSpPr/>
          <p:nvPr/>
        </p:nvSpPr>
        <p:spPr>
          <a:xfrm>
            <a:off x="533400" y="5105400"/>
            <a:ext cx="4267200" cy="609600"/>
          </a:xfrm>
          <a:prstGeom prst="roundRect">
            <a:avLst>
              <a:gd name="adj" fmla="val 15760"/>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sp>
        <p:nvSpPr>
          <p:cNvPr id="9" name="Rounded Rectangle 8"/>
          <p:cNvSpPr/>
          <p:nvPr/>
        </p:nvSpPr>
        <p:spPr>
          <a:xfrm>
            <a:off x="533400" y="3124200"/>
            <a:ext cx="4267200" cy="1600200"/>
          </a:xfrm>
          <a:prstGeom prst="roundRect">
            <a:avLst>
              <a:gd name="adj" fmla="val 15760"/>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cxnSp>
        <p:nvCxnSpPr>
          <p:cNvPr id="10" name="Straight Arrow Connector 9"/>
          <p:cNvCxnSpPr>
            <a:stCxn id="8" idx="3"/>
          </p:cNvCxnSpPr>
          <p:nvPr/>
        </p:nvCxnSpPr>
        <p:spPr>
          <a:xfrm flipV="1">
            <a:off x="4800600" y="3098800"/>
            <a:ext cx="1600200" cy="23114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45" name="Curved Connector 44"/>
          <p:cNvCxnSpPr/>
          <p:nvPr/>
        </p:nvCxnSpPr>
        <p:spPr>
          <a:xfrm rot="16200000" flipH="1">
            <a:off x="6946900" y="2730500"/>
            <a:ext cx="2336800" cy="381000"/>
          </a:xfrm>
          <a:prstGeom prst="curvedConnector3">
            <a:avLst>
              <a:gd name="adj1" fmla="val 50000"/>
            </a:avLst>
          </a:prstGeom>
          <a:ln>
            <a:solidFill>
              <a:srgbClr val="7030A0"/>
            </a:solidFill>
            <a:tailEnd type="arrow"/>
          </a:ln>
        </p:spPr>
        <p:style>
          <a:lnRef idx="2">
            <a:schemeClr val="dk1"/>
          </a:lnRef>
          <a:fillRef idx="0">
            <a:schemeClr val="dk1"/>
          </a:fillRef>
          <a:effectRef idx="1">
            <a:schemeClr val="dk1"/>
          </a:effectRef>
          <a:fontRef idx="minor">
            <a:schemeClr val="tx1"/>
          </a:fontRef>
        </p:style>
      </p:cxnSp>
      <p:sp>
        <p:nvSpPr>
          <p:cNvPr id="13" name="Title 12"/>
          <p:cNvSpPr>
            <a:spLocks noGrp="1"/>
          </p:cNvSpPr>
          <p:nvPr>
            <p:ph type="title"/>
          </p:nvPr>
        </p:nvSpPr>
        <p:spPr/>
        <p:txBody>
          <a:bodyPr rtlCol="0">
            <a:normAutofit/>
          </a:bodyPr>
          <a:lstStyle/>
          <a:p>
            <a:pPr fontAlgn="auto">
              <a:spcAft>
                <a:spcPts val="0"/>
              </a:spcAft>
              <a:defRPr/>
            </a:pPr>
            <a:r>
              <a:rPr lang="en-US" sz="4000" b="1" dirty="0" smtClean="0">
                <a:solidFill>
                  <a:schemeClr val="tx1">
                    <a:lumMod val="85000"/>
                    <a:lumOff val="15000"/>
                  </a:schemeClr>
                </a:solidFill>
              </a:rPr>
              <a:t>Vulcan Steam Jacketed Kettles </a:t>
            </a:r>
            <a:br>
              <a:rPr lang="en-US" sz="4000" b="1" dirty="0" smtClean="0">
                <a:solidFill>
                  <a:schemeClr val="tx1">
                    <a:lumMod val="85000"/>
                    <a:lumOff val="15000"/>
                  </a:schemeClr>
                </a:solidFill>
              </a:rPr>
            </a:br>
            <a:r>
              <a:rPr lang="en-US" sz="2700" dirty="0" smtClean="0">
                <a:solidFill>
                  <a:schemeClr val="tx1">
                    <a:lumMod val="85000"/>
                    <a:lumOff val="15000"/>
                  </a:schemeClr>
                </a:solidFill>
              </a:rPr>
              <a:t>Designed and Manufactured in Troy, Ohio</a:t>
            </a:r>
            <a:endParaRPr lang="en-US" dirty="0">
              <a:solidFill>
                <a:schemeClr val="tx1">
                  <a:lumMod val="85000"/>
                  <a:lumOff val="1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5">
                                            <p:txEl>
                                              <p:pRg st="0" end="0"/>
                                            </p:txEl>
                                          </p:spTgt>
                                        </p:tgtEl>
                                        <p:attrNameLst>
                                          <p:attrName>style.visibility</p:attrName>
                                        </p:attrNameLst>
                                      </p:cBhvr>
                                      <p:to>
                                        <p:strVal val="visible"/>
                                      </p:to>
                                    </p:set>
                                    <p:animEffect transition="in" filter="fade">
                                      <p:cBhvr>
                                        <p:cTn id="7" dur="500"/>
                                        <p:tgtEl>
                                          <p:spTgt spid="266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625">
                                            <p:txEl>
                                              <p:pRg st="3" end="3"/>
                                            </p:txEl>
                                          </p:spTgt>
                                        </p:tgtEl>
                                        <p:attrNameLst>
                                          <p:attrName>style.visibility</p:attrName>
                                        </p:attrNameLst>
                                      </p:cBhvr>
                                      <p:to>
                                        <p:strVal val="visible"/>
                                      </p:to>
                                    </p:set>
                                    <p:animEffect transition="in" filter="fade">
                                      <p:cBhvr>
                                        <p:cTn id="19" dur="2000"/>
                                        <p:tgtEl>
                                          <p:spTgt spid="26625">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6625">
                                            <p:txEl>
                                              <p:pRg st="4" end="4"/>
                                            </p:txEl>
                                          </p:spTgt>
                                        </p:tgtEl>
                                        <p:attrNameLst>
                                          <p:attrName>style.visibility</p:attrName>
                                        </p:attrNameLst>
                                      </p:cBhvr>
                                      <p:to>
                                        <p:strVal val="visible"/>
                                      </p:to>
                                    </p:set>
                                    <p:animEffect transition="in" filter="fade">
                                      <p:cBhvr>
                                        <p:cTn id="23" dur="500"/>
                                        <p:tgtEl>
                                          <p:spTgt spid="26625">
                                            <p:txEl>
                                              <p:pRg st="4" end="4"/>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6625">
                                            <p:txEl>
                                              <p:pRg st="5" end="5"/>
                                            </p:txEl>
                                          </p:spTgt>
                                        </p:tgtEl>
                                        <p:attrNameLst>
                                          <p:attrName>style.visibility</p:attrName>
                                        </p:attrNameLst>
                                      </p:cBhvr>
                                      <p:to>
                                        <p:strVal val="visible"/>
                                      </p:to>
                                    </p:set>
                                    <p:animEffect transition="in" filter="fade">
                                      <p:cBhvr>
                                        <p:cTn id="27" dur="500"/>
                                        <p:tgtEl>
                                          <p:spTgt spid="26625">
                                            <p:txEl>
                                              <p:pRg st="5" end="5"/>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26625">
                                            <p:txEl>
                                              <p:pRg st="6" end="6"/>
                                            </p:txEl>
                                          </p:spTgt>
                                        </p:tgtEl>
                                        <p:attrNameLst>
                                          <p:attrName>style.visibility</p:attrName>
                                        </p:attrNameLst>
                                      </p:cBhvr>
                                      <p:to>
                                        <p:strVal val="visible"/>
                                      </p:to>
                                    </p:set>
                                    <p:animEffect transition="in" filter="fade">
                                      <p:cBhvr>
                                        <p:cTn id="31" dur="500"/>
                                        <p:tgtEl>
                                          <p:spTgt spid="26625">
                                            <p:txEl>
                                              <p:pRg st="6" end="6"/>
                                            </p:txEl>
                                          </p:spTgt>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26625">
                                            <p:txEl>
                                              <p:pRg st="7" end="7"/>
                                            </p:txEl>
                                          </p:spTgt>
                                        </p:tgtEl>
                                        <p:attrNameLst>
                                          <p:attrName>style.visibility</p:attrName>
                                        </p:attrNameLst>
                                      </p:cBhvr>
                                      <p:to>
                                        <p:strVal val="visible"/>
                                      </p:to>
                                    </p:set>
                                    <p:animEffect transition="in" filter="fade">
                                      <p:cBhvr>
                                        <p:cTn id="35" dur="500"/>
                                        <p:tgtEl>
                                          <p:spTgt spid="2662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6625">
                                            <p:txEl>
                                              <p:pRg st="10" end="10"/>
                                            </p:txEl>
                                          </p:spTgt>
                                        </p:tgtEl>
                                        <p:attrNameLst>
                                          <p:attrName>style.visibility</p:attrName>
                                        </p:attrNameLst>
                                      </p:cBhvr>
                                      <p:to>
                                        <p:strVal val="visible"/>
                                      </p:to>
                                    </p:set>
                                    <p:animEffect transition="in" filter="fade">
                                      <p:cBhvr>
                                        <p:cTn id="47" dur="500"/>
                                        <p:tgtEl>
                                          <p:spTgt spid="2662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rtlCol="0">
            <a:normAutofit/>
          </a:bodyPr>
          <a:lstStyle/>
          <a:p>
            <a:pPr fontAlgn="auto">
              <a:spcAft>
                <a:spcPts val="0"/>
              </a:spcAft>
              <a:defRPr/>
            </a:pPr>
            <a:r>
              <a:rPr lang="en-US" sz="4000" b="1" dirty="0" smtClean="0">
                <a:solidFill>
                  <a:schemeClr val="tx1">
                    <a:lumMod val="85000"/>
                    <a:lumOff val="15000"/>
                  </a:schemeClr>
                </a:solidFill>
              </a:rPr>
              <a:t>Vulcan Steam Jacketed Kettles </a:t>
            </a:r>
            <a:r>
              <a:rPr lang="en-US" sz="2400" dirty="0" smtClean="0">
                <a:solidFill>
                  <a:schemeClr val="tx1">
                    <a:lumMod val="85000"/>
                    <a:lumOff val="15000"/>
                  </a:schemeClr>
                </a:solidFill>
              </a:rPr>
              <a:t/>
            </a:r>
            <a:br>
              <a:rPr lang="en-US" sz="2400" dirty="0" smtClean="0">
                <a:solidFill>
                  <a:schemeClr val="tx1">
                    <a:lumMod val="85000"/>
                    <a:lumOff val="15000"/>
                  </a:schemeClr>
                </a:solidFill>
              </a:rPr>
            </a:br>
            <a:r>
              <a:rPr lang="en-US" sz="2700" dirty="0" smtClean="0">
                <a:solidFill>
                  <a:schemeClr val="tx1">
                    <a:lumMod val="85000"/>
                    <a:lumOff val="15000"/>
                  </a:schemeClr>
                </a:solidFill>
              </a:rPr>
              <a:t>Designed and Manufactured in Troy, Ohio</a:t>
            </a:r>
            <a:endParaRPr lang="en-US" sz="2700" dirty="0">
              <a:solidFill>
                <a:schemeClr val="tx1">
                  <a:lumMod val="85000"/>
                  <a:lumOff val="15000"/>
                </a:schemeClr>
              </a:solidFill>
            </a:endParaRPr>
          </a:p>
        </p:txBody>
      </p:sp>
      <p:sp>
        <p:nvSpPr>
          <p:cNvPr id="27650" name="Rectangle 3"/>
          <p:cNvSpPr>
            <a:spLocks noGrp="1" noChangeArrowheads="1"/>
          </p:cNvSpPr>
          <p:nvPr>
            <p:ph sz="half" idx="4294967295"/>
          </p:nvPr>
        </p:nvSpPr>
        <p:spPr>
          <a:xfrm>
            <a:off x="0" y="1828800"/>
            <a:ext cx="5413375" cy="5281613"/>
          </a:xfrm>
        </p:spPr>
        <p:txBody>
          <a:bodyPr/>
          <a:lstStyle/>
          <a:p>
            <a:pPr>
              <a:buFont typeface="Arial" charset="0"/>
              <a:buNone/>
            </a:pPr>
            <a:r>
              <a:rPr lang="en-US" sz="2400" dirty="0" smtClean="0">
                <a:latin typeface="Arial" charset="0"/>
                <a:cs typeface="Arial" charset="0"/>
              </a:rPr>
              <a:t>	Energy savings: Vulcan kettles provide excellent heat transfer.</a:t>
            </a:r>
          </a:p>
          <a:p>
            <a:pPr>
              <a:buFont typeface="Arial" charset="0"/>
              <a:buNone/>
            </a:pPr>
            <a:endParaRPr lang="en-US" sz="2400" dirty="0" smtClean="0">
              <a:latin typeface="Arial" charset="0"/>
              <a:cs typeface="Arial" charset="0"/>
            </a:endParaRPr>
          </a:p>
          <a:p>
            <a:pPr lvl="1">
              <a:buFont typeface="Arial" charset="0"/>
              <a:buNone/>
            </a:pPr>
            <a:endParaRPr lang="en-US" sz="2000" dirty="0" smtClean="0">
              <a:latin typeface="Arial" charset="0"/>
              <a:cs typeface="Arial" charset="0"/>
            </a:endParaRPr>
          </a:p>
          <a:p>
            <a:pPr lvl="1">
              <a:buFont typeface="Arial" charset="0"/>
              <a:buNone/>
            </a:pPr>
            <a:r>
              <a:rPr lang="en-US" sz="2000" dirty="0" smtClean="0">
                <a:latin typeface="Arial" charset="0"/>
                <a:cs typeface="Arial" charset="0"/>
              </a:rPr>
              <a:t>Solid bar lip</a:t>
            </a:r>
          </a:p>
          <a:p>
            <a:pPr lvl="1">
              <a:buFont typeface="Arial" charset="0"/>
              <a:buNone/>
            </a:pPr>
            <a:endParaRPr lang="en-US" sz="2000" dirty="0" smtClean="0">
              <a:latin typeface="Arial" charset="0"/>
              <a:cs typeface="Arial" charset="0"/>
            </a:endParaRPr>
          </a:p>
          <a:p>
            <a:pPr lvl="1">
              <a:buFont typeface="Arial" charset="0"/>
              <a:buNone/>
            </a:pPr>
            <a:r>
              <a:rPr lang="en-US" sz="2000" dirty="0" smtClean="0">
                <a:latin typeface="Arial" charset="0"/>
                <a:cs typeface="Arial" charset="0"/>
              </a:rPr>
              <a:t>Full working capacity with embossed gallon/liter markings      </a:t>
            </a:r>
            <a:r>
              <a:rPr lang="en-US" sz="1100" dirty="0" smtClean="0">
                <a:latin typeface="Arial" charset="0"/>
                <a:cs typeface="Arial" charset="0"/>
              </a:rPr>
              <a:t>(6gal = 6gal </a:t>
            </a:r>
            <a:r>
              <a:rPr lang="en-US" sz="1100" i="1" dirty="0" smtClean="0">
                <a:solidFill>
                  <a:srgbClr val="FF0000"/>
                </a:solidFill>
                <a:latin typeface="Arial" charset="0"/>
                <a:cs typeface="Arial" charset="0"/>
              </a:rPr>
              <a:t>not </a:t>
            </a:r>
            <a:r>
              <a:rPr lang="en-US" sz="1100" dirty="0" smtClean="0">
                <a:latin typeface="Arial" charset="0"/>
                <a:cs typeface="Arial" charset="0"/>
              </a:rPr>
              <a:t>5.8 gal.)</a:t>
            </a:r>
          </a:p>
          <a:p>
            <a:pPr lvl="1">
              <a:buFont typeface="Arial" charset="0"/>
              <a:buNone/>
            </a:pPr>
            <a:endParaRPr lang="en-US" sz="2000" dirty="0" smtClean="0">
              <a:latin typeface="Arial" charset="0"/>
              <a:cs typeface="Arial" charset="0"/>
            </a:endParaRPr>
          </a:p>
          <a:p>
            <a:pPr lvl="1">
              <a:buFont typeface="Arial" charset="0"/>
              <a:buNone/>
            </a:pPr>
            <a:r>
              <a:rPr lang="en-US" sz="2000" dirty="0" smtClean="0">
                <a:latin typeface="Arial" charset="0"/>
                <a:cs typeface="Arial" charset="0"/>
              </a:rPr>
              <a:t>Simple &amp; Intuitive User Interface</a:t>
            </a:r>
          </a:p>
          <a:p>
            <a:pPr lvl="1">
              <a:buFont typeface="Arial" charset="0"/>
              <a:buNone/>
            </a:pPr>
            <a:r>
              <a:rPr lang="en-US" sz="2000" dirty="0" smtClean="0">
                <a:latin typeface="Arial" charset="0"/>
                <a:cs typeface="Arial" charset="0"/>
              </a:rPr>
              <a:t>(Warm, Simmer, Boil)</a:t>
            </a:r>
          </a:p>
          <a:p>
            <a:pPr lvl="1"/>
            <a:endParaRPr lang="en-US" sz="1100" dirty="0" smtClean="0">
              <a:latin typeface="Arial" charset="0"/>
              <a:cs typeface="Arial" charset="0"/>
            </a:endParaRPr>
          </a:p>
          <a:p>
            <a:endParaRPr lang="en-US" sz="1400" dirty="0" smtClean="0">
              <a:latin typeface="Arial" charset="0"/>
              <a:cs typeface="Arial" charset="0"/>
            </a:endParaRPr>
          </a:p>
        </p:txBody>
      </p:sp>
      <p:pic>
        <p:nvPicPr>
          <p:cNvPr id="27651" name="Picture 2"/>
          <p:cNvPicPr>
            <a:picLocks noChangeAspect="1" noChangeArrowheads="1"/>
          </p:cNvPicPr>
          <p:nvPr/>
        </p:nvPicPr>
        <p:blipFill>
          <a:blip r:embed="rId2" cstate="print"/>
          <a:srcRect/>
          <a:stretch>
            <a:fillRect/>
          </a:stretch>
        </p:blipFill>
        <p:spPr bwMode="auto">
          <a:xfrm>
            <a:off x="5943600" y="1600200"/>
            <a:ext cx="2700338" cy="4343400"/>
          </a:xfrm>
          <a:prstGeom prst="rect">
            <a:avLst/>
          </a:prstGeom>
          <a:noFill/>
          <a:ln w="9525">
            <a:noFill/>
            <a:miter lim="800000"/>
            <a:headEnd/>
            <a:tailEnd/>
          </a:ln>
        </p:spPr>
      </p:pic>
      <p:sp>
        <p:nvSpPr>
          <p:cNvPr id="7" name="Rounded Rectangle 6"/>
          <p:cNvSpPr/>
          <p:nvPr/>
        </p:nvSpPr>
        <p:spPr>
          <a:xfrm>
            <a:off x="304800" y="3886200"/>
            <a:ext cx="5029200" cy="1295400"/>
          </a:xfrm>
          <a:prstGeom prst="roundRect">
            <a:avLst>
              <a:gd name="adj" fmla="val 15760"/>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sp>
        <p:nvSpPr>
          <p:cNvPr id="8" name="Rounded Rectangle 7"/>
          <p:cNvSpPr/>
          <p:nvPr/>
        </p:nvSpPr>
        <p:spPr>
          <a:xfrm>
            <a:off x="304800" y="3276600"/>
            <a:ext cx="4953000" cy="533400"/>
          </a:xfrm>
          <a:prstGeom prst="roundRect">
            <a:avLst>
              <a:gd name="adj" fmla="val 15760"/>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cxnSp>
        <p:nvCxnSpPr>
          <p:cNvPr id="10" name="Straight Arrow Connector 9"/>
          <p:cNvCxnSpPr>
            <a:stCxn id="8" idx="3"/>
          </p:cNvCxnSpPr>
          <p:nvPr/>
        </p:nvCxnSpPr>
        <p:spPr>
          <a:xfrm flipV="1">
            <a:off x="5257800" y="2743200"/>
            <a:ext cx="1295400" cy="8001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11" name="Straight Arrow Connector 10"/>
          <p:cNvCxnSpPr>
            <a:stCxn id="7" idx="3"/>
          </p:cNvCxnSpPr>
          <p:nvPr/>
        </p:nvCxnSpPr>
        <p:spPr>
          <a:xfrm flipV="1">
            <a:off x="5334000" y="2667000"/>
            <a:ext cx="1676400" cy="18669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sp>
        <p:nvSpPr>
          <p:cNvPr id="39" name="Rounded Rectangle 38"/>
          <p:cNvSpPr/>
          <p:nvPr/>
        </p:nvSpPr>
        <p:spPr>
          <a:xfrm>
            <a:off x="304800" y="5257800"/>
            <a:ext cx="5029200" cy="838200"/>
          </a:xfrm>
          <a:prstGeom prst="roundRect">
            <a:avLst>
              <a:gd name="adj" fmla="val 15760"/>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cxnSp>
        <p:nvCxnSpPr>
          <p:cNvPr id="40" name="Straight Arrow Connector 39"/>
          <p:cNvCxnSpPr>
            <a:stCxn id="39" idx="3"/>
          </p:cNvCxnSpPr>
          <p:nvPr/>
        </p:nvCxnSpPr>
        <p:spPr>
          <a:xfrm flipV="1">
            <a:off x="5334000" y="3581400"/>
            <a:ext cx="2590800" cy="20955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animEffect transition="in" filter="fade">
                                      <p:cBhvr>
                                        <p:cTn id="19" dur="500"/>
                                        <p:tgtEl>
                                          <p:spTgt spid="27650">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27650">
                                            <p:txEl>
                                              <p:pRg st="5" end="5"/>
                                            </p:txEl>
                                          </p:spTgt>
                                        </p:tgtEl>
                                        <p:attrNameLst>
                                          <p:attrName>style.visibility</p:attrName>
                                        </p:attrNameLst>
                                      </p:cBhvr>
                                      <p:to>
                                        <p:strVal val="visible"/>
                                      </p:to>
                                    </p:set>
                                    <p:animEffect transition="in" filter="fade">
                                      <p:cBhvr>
                                        <p:cTn id="31" dur="500"/>
                                        <p:tgtEl>
                                          <p:spTgt spid="27650">
                                            <p:txEl>
                                              <p:pRg st="5" end="5"/>
                                            </p:txEl>
                                          </p:spTgt>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27650">
                                            <p:txEl>
                                              <p:pRg st="7" end="7"/>
                                            </p:txEl>
                                          </p:spTgt>
                                        </p:tgtEl>
                                        <p:attrNameLst>
                                          <p:attrName>style.visibility</p:attrName>
                                        </p:attrNameLst>
                                      </p:cBhvr>
                                      <p:to>
                                        <p:strVal val="visible"/>
                                      </p:to>
                                    </p:set>
                                    <p:animEffect transition="in" filter="fade">
                                      <p:cBhvr>
                                        <p:cTn id="43" dur="500"/>
                                        <p:tgtEl>
                                          <p:spTgt spid="27650">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7650">
                                            <p:txEl>
                                              <p:pRg st="8" end="8"/>
                                            </p:txEl>
                                          </p:spTgt>
                                        </p:tgtEl>
                                        <p:attrNameLst>
                                          <p:attrName>style.visibility</p:attrName>
                                        </p:attrNameLst>
                                      </p:cBhvr>
                                      <p:to>
                                        <p:strVal val="visible"/>
                                      </p:to>
                                    </p:set>
                                    <p:animEffect transition="in" filter="fade">
                                      <p:cBhvr>
                                        <p:cTn id="46" dur="500"/>
                                        <p:tgtEl>
                                          <p:spTgt spid="2765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sz="half" idx="1"/>
          </p:nvPr>
        </p:nvSpPr>
        <p:spPr>
          <a:xfrm>
            <a:off x="301625" y="1462088"/>
            <a:ext cx="4038600" cy="5014912"/>
          </a:xfrm>
        </p:spPr>
        <p:txBody>
          <a:bodyPr rtlCol="0">
            <a:normAutofit lnSpcReduction="10000"/>
          </a:bodyPr>
          <a:lstStyle/>
          <a:p>
            <a:pPr fontAlgn="auto">
              <a:spcAft>
                <a:spcPts val="0"/>
              </a:spcAft>
              <a:buFont typeface="Arial" pitchFamily="34" charset="0"/>
              <a:buNone/>
              <a:defRPr/>
            </a:pPr>
            <a:r>
              <a:rPr lang="en-US" sz="2000" dirty="0" smtClean="0">
                <a:solidFill>
                  <a:schemeClr val="tx1">
                    <a:lumMod val="75000"/>
                    <a:lumOff val="25000"/>
                  </a:schemeClr>
                </a:solidFill>
              </a:rPr>
              <a:t>Cool to the Touch Handle….</a:t>
            </a:r>
            <a:r>
              <a:rPr lang="en-US" sz="1600" dirty="0" smtClean="0">
                <a:solidFill>
                  <a:schemeClr val="tx1">
                    <a:lumMod val="75000"/>
                    <a:lumOff val="25000"/>
                  </a:schemeClr>
                </a:solidFill>
              </a:rPr>
              <a:t>Doesn’t Warp the lid when lifted from the sides or corner</a:t>
            </a:r>
          </a:p>
          <a:p>
            <a:pPr lvl="1" fontAlgn="auto">
              <a:spcAft>
                <a:spcPts val="0"/>
              </a:spcAft>
              <a:buFont typeface="Arial" pitchFamily="34" charset="0"/>
              <a:buChar char="–"/>
              <a:defRPr/>
            </a:pPr>
            <a:endParaRPr lang="en-US" sz="1600" dirty="0" smtClean="0">
              <a:solidFill>
                <a:schemeClr val="tx1">
                  <a:lumMod val="75000"/>
                  <a:lumOff val="25000"/>
                </a:schemeClr>
              </a:solidFill>
            </a:endParaRPr>
          </a:p>
          <a:p>
            <a:pPr fontAlgn="auto">
              <a:spcAft>
                <a:spcPts val="0"/>
              </a:spcAft>
              <a:buFont typeface="Arial" pitchFamily="34" charset="0"/>
              <a:buNone/>
              <a:defRPr/>
            </a:pPr>
            <a:r>
              <a:rPr lang="en-US" sz="2000" dirty="0" smtClean="0">
                <a:solidFill>
                  <a:schemeClr val="tx1">
                    <a:lumMod val="75000"/>
                    <a:lumOff val="25000"/>
                  </a:schemeClr>
                </a:solidFill>
              </a:rPr>
              <a:t>Pitcher style Pour spout</a:t>
            </a:r>
          </a:p>
          <a:p>
            <a:pPr lvl="1" fontAlgn="auto">
              <a:spcAft>
                <a:spcPts val="0"/>
              </a:spcAft>
              <a:buFont typeface="Arial" pitchFamily="34" charset="0"/>
              <a:buChar char="–"/>
              <a:defRPr/>
            </a:pPr>
            <a:endParaRPr lang="en-US" sz="1600" dirty="0" smtClean="0">
              <a:solidFill>
                <a:schemeClr val="tx1">
                  <a:lumMod val="75000"/>
                  <a:lumOff val="25000"/>
                </a:schemeClr>
              </a:solidFill>
            </a:endParaRPr>
          </a:p>
          <a:p>
            <a:pPr fontAlgn="auto">
              <a:spcAft>
                <a:spcPts val="0"/>
              </a:spcAft>
              <a:buFont typeface="Arial" pitchFamily="34" charset="0"/>
              <a:buNone/>
              <a:defRPr/>
            </a:pPr>
            <a:r>
              <a:rPr lang="en-US" sz="2000" dirty="0" smtClean="0">
                <a:solidFill>
                  <a:schemeClr val="tx1">
                    <a:lumMod val="75000"/>
                    <a:lumOff val="25000"/>
                  </a:schemeClr>
                </a:solidFill>
              </a:rPr>
              <a:t>Pan Support and Strainer are </a:t>
            </a:r>
            <a:r>
              <a:rPr lang="en-US" sz="2400" i="1" u="sng" dirty="0" smtClean="0">
                <a:solidFill>
                  <a:schemeClr val="tx1">
                    <a:lumMod val="75000"/>
                    <a:lumOff val="25000"/>
                  </a:schemeClr>
                </a:solidFill>
              </a:rPr>
              <a:t>Standard </a:t>
            </a:r>
            <a:r>
              <a:rPr lang="en-US" sz="2000" dirty="0" smtClean="0">
                <a:solidFill>
                  <a:schemeClr val="tx1">
                    <a:lumMod val="75000"/>
                    <a:lumOff val="25000"/>
                  </a:schemeClr>
                </a:solidFill>
              </a:rPr>
              <a:t>with the unit</a:t>
            </a:r>
          </a:p>
          <a:p>
            <a:pPr lvl="1" fontAlgn="auto">
              <a:spcAft>
                <a:spcPts val="0"/>
              </a:spcAft>
              <a:buFont typeface="Arial" pitchFamily="34" charset="0"/>
              <a:buChar char="–"/>
              <a:defRPr/>
            </a:pPr>
            <a:endParaRPr lang="en-US" sz="1600" dirty="0" smtClean="0">
              <a:solidFill>
                <a:schemeClr val="tx1">
                  <a:lumMod val="75000"/>
                  <a:lumOff val="25000"/>
                </a:schemeClr>
              </a:solidFill>
            </a:endParaRPr>
          </a:p>
          <a:p>
            <a:pPr fontAlgn="auto">
              <a:spcAft>
                <a:spcPts val="0"/>
              </a:spcAft>
              <a:buFont typeface="Arial" pitchFamily="34" charset="0"/>
              <a:buNone/>
              <a:defRPr/>
            </a:pPr>
            <a:r>
              <a:rPr lang="en-US" sz="2000" dirty="0" smtClean="0">
                <a:solidFill>
                  <a:schemeClr val="tx1">
                    <a:lumMod val="75000"/>
                    <a:lumOff val="25000"/>
                  </a:schemeClr>
                </a:solidFill>
              </a:rPr>
              <a:t>Lid stays where you stop it when lifted or closed</a:t>
            </a:r>
          </a:p>
          <a:p>
            <a:pPr fontAlgn="auto">
              <a:spcAft>
                <a:spcPts val="0"/>
              </a:spcAft>
              <a:buFont typeface="Arial" pitchFamily="34" charset="0"/>
              <a:buNone/>
              <a:defRPr/>
            </a:pPr>
            <a:r>
              <a:rPr lang="en-US" sz="2000" dirty="0" smtClean="0">
                <a:solidFill>
                  <a:schemeClr val="tx1">
                    <a:lumMod val="75000"/>
                    <a:lumOff val="25000"/>
                  </a:schemeClr>
                </a:solidFill>
              </a:rPr>
              <a:t>  </a:t>
            </a:r>
            <a:r>
              <a:rPr lang="en-US" sz="1800" dirty="0" smtClean="0">
                <a:solidFill>
                  <a:schemeClr val="tx1">
                    <a:lumMod val="75000"/>
                    <a:lumOff val="25000"/>
                  </a:schemeClr>
                </a:solidFill>
              </a:rPr>
              <a:t>Allows for vented cooking without a messy vent cap on top of the lid</a:t>
            </a:r>
            <a:endParaRPr lang="en-US" sz="2000" dirty="0" smtClean="0">
              <a:solidFill>
                <a:schemeClr val="tx1">
                  <a:lumMod val="75000"/>
                  <a:lumOff val="25000"/>
                </a:schemeClr>
              </a:solidFill>
            </a:endParaRPr>
          </a:p>
          <a:p>
            <a:pPr fontAlgn="auto">
              <a:spcAft>
                <a:spcPts val="0"/>
              </a:spcAft>
              <a:buFont typeface="Arial" pitchFamily="34" charset="0"/>
              <a:buNone/>
              <a:defRPr/>
            </a:pPr>
            <a:endParaRPr lang="en-US" sz="2000" dirty="0" smtClean="0">
              <a:solidFill>
                <a:schemeClr val="tx1">
                  <a:lumMod val="75000"/>
                  <a:lumOff val="25000"/>
                </a:schemeClr>
              </a:solidFill>
            </a:endParaRPr>
          </a:p>
          <a:p>
            <a:pPr fontAlgn="auto">
              <a:spcAft>
                <a:spcPts val="0"/>
              </a:spcAft>
              <a:buFont typeface="Arial" pitchFamily="34" charset="0"/>
              <a:buNone/>
              <a:defRPr/>
            </a:pPr>
            <a:r>
              <a:rPr lang="en-US" sz="2000" dirty="0" smtClean="0">
                <a:solidFill>
                  <a:schemeClr val="tx1">
                    <a:lumMod val="75000"/>
                    <a:lumOff val="25000"/>
                  </a:schemeClr>
                </a:solidFill>
              </a:rPr>
              <a:t>Continuous drive mechanism will not break when over-cranked</a:t>
            </a:r>
          </a:p>
          <a:p>
            <a:pPr fontAlgn="auto">
              <a:spcAft>
                <a:spcPts val="0"/>
              </a:spcAft>
              <a:buFont typeface="Arial" pitchFamily="34" charset="0"/>
              <a:buChar char="•"/>
              <a:defRPr/>
            </a:pPr>
            <a:endParaRPr lang="en-US" sz="2000" dirty="0" smtClean="0">
              <a:solidFill>
                <a:schemeClr val="tx1">
                  <a:lumMod val="75000"/>
                  <a:lumOff val="25000"/>
                </a:schemeClr>
              </a:solidFill>
            </a:endParaRPr>
          </a:p>
        </p:txBody>
      </p:sp>
      <p:pic>
        <p:nvPicPr>
          <p:cNvPr id="30722" name="Picture 4" descr="249"/>
          <p:cNvPicPr>
            <a:picLocks noGrp="1" noChangeAspect="1" noChangeArrowheads="1"/>
          </p:cNvPicPr>
          <p:nvPr>
            <p:ph sz="half" idx="2"/>
          </p:nvPr>
        </p:nvPicPr>
        <p:blipFill>
          <a:blip r:embed="rId2" cstate="print"/>
          <a:srcRect/>
          <a:stretch>
            <a:fillRect/>
          </a:stretch>
        </p:blipFill>
        <p:spPr>
          <a:xfrm>
            <a:off x="5029200" y="1828800"/>
            <a:ext cx="3667125" cy="3708400"/>
          </a:xfrm>
        </p:spPr>
      </p:pic>
      <p:sp>
        <p:nvSpPr>
          <p:cNvPr id="5" name="Rounded Rectangle 4"/>
          <p:cNvSpPr/>
          <p:nvPr/>
        </p:nvSpPr>
        <p:spPr>
          <a:xfrm>
            <a:off x="228600" y="1447800"/>
            <a:ext cx="4191000" cy="9144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sp>
        <p:nvSpPr>
          <p:cNvPr id="6" name="Rounded Rectangle 5"/>
          <p:cNvSpPr/>
          <p:nvPr/>
        </p:nvSpPr>
        <p:spPr>
          <a:xfrm>
            <a:off x="228600" y="3124200"/>
            <a:ext cx="3886200" cy="7620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sp>
        <p:nvSpPr>
          <p:cNvPr id="7" name="Rounded Rectangle 6"/>
          <p:cNvSpPr/>
          <p:nvPr/>
        </p:nvSpPr>
        <p:spPr>
          <a:xfrm>
            <a:off x="228600" y="3962400"/>
            <a:ext cx="4191000" cy="14478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sp>
        <p:nvSpPr>
          <p:cNvPr id="8" name="Rounded Rectangle 7"/>
          <p:cNvSpPr/>
          <p:nvPr/>
        </p:nvSpPr>
        <p:spPr>
          <a:xfrm>
            <a:off x="228600" y="2590800"/>
            <a:ext cx="3352800" cy="4572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sp>
        <p:nvSpPr>
          <p:cNvPr id="9" name="Rounded Rectangle 8"/>
          <p:cNvSpPr/>
          <p:nvPr/>
        </p:nvSpPr>
        <p:spPr>
          <a:xfrm>
            <a:off x="228600" y="5562600"/>
            <a:ext cx="3886200" cy="685800"/>
          </a:xfrm>
          <a:prstGeom prst="roundRect">
            <a:avLst/>
          </a:prstGeom>
          <a:noFill/>
          <a:ln>
            <a:solidFill>
              <a:srgbClr val="C6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cxnSp>
        <p:nvCxnSpPr>
          <p:cNvPr id="11" name="Straight Arrow Connector 10"/>
          <p:cNvCxnSpPr/>
          <p:nvPr/>
        </p:nvCxnSpPr>
        <p:spPr>
          <a:xfrm>
            <a:off x="4419600" y="1752600"/>
            <a:ext cx="3886200" cy="9906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4" name="Straight Arrow Connector 13"/>
          <p:cNvCxnSpPr>
            <a:stCxn id="6" idx="3"/>
          </p:cNvCxnSpPr>
          <p:nvPr/>
        </p:nvCxnSpPr>
        <p:spPr>
          <a:xfrm flipV="1">
            <a:off x="4114800" y="3429000"/>
            <a:ext cx="2438400" cy="762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17" name="Straight Arrow Connector 16"/>
          <p:cNvCxnSpPr>
            <a:stCxn id="8" idx="3"/>
          </p:cNvCxnSpPr>
          <p:nvPr/>
        </p:nvCxnSpPr>
        <p:spPr>
          <a:xfrm flipV="1">
            <a:off x="3581400" y="2743200"/>
            <a:ext cx="3581400" cy="762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26" name="Straight Arrow Connector 25"/>
          <p:cNvCxnSpPr>
            <a:stCxn id="9" idx="3"/>
          </p:cNvCxnSpPr>
          <p:nvPr/>
        </p:nvCxnSpPr>
        <p:spPr>
          <a:xfrm flipV="1">
            <a:off x="4114800" y="3733800"/>
            <a:ext cx="4419600" cy="2171700"/>
          </a:xfrm>
          <a:prstGeom prst="straightConnector1">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sp>
        <p:nvSpPr>
          <p:cNvPr id="15" name="Title 14"/>
          <p:cNvSpPr>
            <a:spLocks noGrp="1"/>
          </p:cNvSpPr>
          <p:nvPr>
            <p:ph type="title"/>
          </p:nvPr>
        </p:nvSpPr>
        <p:spPr>
          <a:xfrm>
            <a:off x="533400" y="228600"/>
            <a:ext cx="8229600" cy="944563"/>
          </a:xfrm>
        </p:spPr>
        <p:txBody>
          <a:bodyPr rtlCol="0">
            <a:noAutofit/>
          </a:bodyPr>
          <a:lstStyle/>
          <a:p>
            <a:pPr fontAlgn="auto">
              <a:spcAft>
                <a:spcPts val="0"/>
              </a:spcAft>
              <a:defRPr/>
            </a:pPr>
            <a:r>
              <a:rPr lang="en-US" sz="3600" b="1" dirty="0" smtClean="0">
                <a:solidFill>
                  <a:schemeClr val="tx1">
                    <a:lumMod val="85000"/>
                    <a:lumOff val="15000"/>
                  </a:schemeClr>
                </a:solidFill>
              </a:rPr>
              <a:t>Vulcan Steam Braising Pans</a:t>
            </a:r>
            <a:r>
              <a:rPr lang="en-US" sz="3600" dirty="0" smtClean="0">
                <a:solidFill>
                  <a:schemeClr val="tx1">
                    <a:lumMod val="85000"/>
                    <a:lumOff val="15000"/>
                  </a:schemeClr>
                </a:solidFill>
              </a:rPr>
              <a:t/>
            </a:r>
            <a:br>
              <a:rPr lang="en-US" sz="3600" dirty="0" smtClean="0">
                <a:solidFill>
                  <a:schemeClr val="tx1">
                    <a:lumMod val="85000"/>
                    <a:lumOff val="15000"/>
                  </a:schemeClr>
                </a:solidFill>
              </a:rPr>
            </a:br>
            <a:r>
              <a:rPr lang="en-US" sz="2400" dirty="0" smtClean="0">
                <a:solidFill>
                  <a:schemeClr val="tx1">
                    <a:lumMod val="85000"/>
                    <a:lumOff val="15000"/>
                  </a:schemeClr>
                </a:solidFill>
              </a:rPr>
              <a:t>Designed and Manufactured in Troy, Ohio</a:t>
            </a:r>
            <a:endParaRPr lang="en-US" sz="2400" dirty="0">
              <a:solidFill>
                <a:schemeClr val="tx1">
                  <a:lumMod val="75000"/>
                  <a:lumOff val="2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315">
                                            <p:txEl>
                                              <p:pRg st="0" end="0"/>
                                            </p:txEl>
                                          </p:spTgt>
                                        </p:tgtEl>
                                        <p:attrNameLst>
                                          <p:attrName>style.visibility</p:attrName>
                                        </p:attrNameLst>
                                      </p:cBhvr>
                                      <p:to>
                                        <p:strVal val="visible"/>
                                      </p:to>
                                    </p:set>
                                    <p:animEffect transition="in" filter="fade">
                                      <p:cBhvr>
                                        <p:cTn id="15" dur="500"/>
                                        <p:tgtEl>
                                          <p:spTgt spid="13315">
                                            <p:txEl>
                                              <p:pRg st="0" end="0"/>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3315">
                                            <p:txEl>
                                              <p:pRg st="2" end="2"/>
                                            </p:txEl>
                                          </p:spTgt>
                                        </p:tgtEl>
                                        <p:attrNameLst>
                                          <p:attrName>style.visibility</p:attrName>
                                        </p:attrNameLst>
                                      </p:cBhvr>
                                      <p:to>
                                        <p:strVal val="visible"/>
                                      </p:to>
                                    </p:set>
                                    <p:animEffect transition="in" filter="fade">
                                      <p:cBhvr>
                                        <p:cTn id="27" dur="500"/>
                                        <p:tgtEl>
                                          <p:spTgt spid="13315">
                                            <p:txEl>
                                              <p:pRg st="2" end="2"/>
                                            </p:txEl>
                                          </p:spTgt>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13315">
                                            <p:txEl>
                                              <p:pRg st="4" end="4"/>
                                            </p:txEl>
                                          </p:spTgt>
                                        </p:tgtEl>
                                        <p:attrNameLst>
                                          <p:attrName>style.visibility</p:attrName>
                                        </p:attrNameLst>
                                      </p:cBhvr>
                                      <p:to>
                                        <p:strVal val="visible"/>
                                      </p:to>
                                    </p:set>
                                    <p:animEffect transition="in" filter="fade">
                                      <p:cBhvr>
                                        <p:cTn id="39" dur="500"/>
                                        <p:tgtEl>
                                          <p:spTgt spid="13315">
                                            <p:txEl>
                                              <p:pRg st="4" end="4"/>
                                            </p:txEl>
                                          </p:spTgt>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13315">
                                            <p:txEl>
                                              <p:pRg st="6" end="6"/>
                                            </p:txEl>
                                          </p:spTgt>
                                        </p:tgtEl>
                                        <p:attrNameLst>
                                          <p:attrName>style.visibility</p:attrName>
                                        </p:attrNameLst>
                                      </p:cBhvr>
                                      <p:to>
                                        <p:strVal val="visible"/>
                                      </p:to>
                                    </p:set>
                                    <p:animEffect transition="in" filter="fade">
                                      <p:cBhvr>
                                        <p:cTn id="47" dur="1000"/>
                                        <p:tgtEl>
                                          <p:spTgt spid="13315">
                                            <p:txEl>
                                              <p:pRg st="6" end="6"/>
                                            </p:txEl>
                                          </p:spTgt>
                                        </p:tgtEl>
                                      </p:cBhvr>
                                    </p:animEffect>
                                  </p:childTnLst>
                                </p:cTn>
                              </p:par>
                            </p:childTnLst>
                          </p:cTn>
                        </p:par>
                        <p:par>
                          <p:cTn id="48" fill="hold">
                            <p:stCondLst>
                              <p:cond delay="7500"/>
                            </p:stCondLst>
                            <p:childTnLst>
                              <p:par>
                                <p:cTn id="49" presetID="10" presetClass="entr" presetSubtype="0" fill="hold" nodeType="afterEffect">
                                  <p:stCondLst>
                                    <p:cond delay="0"/>
                                  </p:stCondLst>
                                  <p:childTnLst>
                                    <p:set>
                                      <p:cBhvr>
                                        <p:cTn id="50" dur="1" fill="hold">
                                          <p:stCondLst>
                                            <p:cond delay="0"/>
                                          </p:stCondLst>
                                        </p:cTn>
                                        <p:tgtEl>
                                          <p:spTgt spid="13315">
                                            <p:txEl>
                                              <p:pRg st="7" end="7"/>
                                            </p:txEl>
                                          </p:spTgt>
                                        </p:tgtEl>
                                        <p:attrNameLst>
                                          <p:attrName>style.visibility</p:attrName>
                                        </p:attrNameLst>
                                      </p:cBhvr>
                                      <p:to>
                                        <p:strVal val="visible"/>
                                      </p:to>
                                    </p:set>
                                    <p:animEffect transition="in" filter="fade">
                                      <p:cBhvr>
                                        <p:cTn id="51" dur="1000"/>
                                        <p:tgtEl>
                                          <p:spTgt spid="13315">
                                            <p:txEl>
                                              <p:pRg st="7" end="7"/>
                                            </p:txEl>
                                          </p:spTgt>
                                        </p:tgtEl>
                                      </p:cBhvr>
                                    </p:animEffect>
                                  </p:childTnLst>
                                </p:cTn>
                              </p:par>
                            </p:childTnLst>
                          </p:cTn>
                        </p:par>
                        <p:par>
                          <p:cTn id="52" fill="hold">
                            <p:stCondLst>
                              <p:cond delay="8500"/>
                            </p:stCondLst>
                            <p:childTnLst>
                              <p:par>
                                <p:cTn id="53" presetID="10"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par>
                          <p:cTn id="56" fill="hold">
                            <p:stCondLst>
                              <p:cond delay="9000"/>
                            </p:stCondLst>
                            <p:childTnLst>
                              <p:par>
                                <p:cTn id="57" presetID="10"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childTnLst>
                                </p:cTn>
                              </p:par>
                            </p:childTnLst>
                          </p:cTn>
                        </p:par>
                        <p:par>
                          <p:cTn id="60" fill="hold">
                            <p:stCondLst>
                              <p:cond delay="10000"/>
                            </p:stCondLst>
                            <p:childTnLst>
                              <p:par>
                                <p:cTn id="61" presetID="10" presetClass="entr" presetSubtype="0" fill="hold" nodeType="afterEffect">
                                  <p:stCondLst>
                                    <p:cond delay="0"/>
                                  </p:stCondLst>
                                  <p:childTnLst>
                                    <p:set>
                                      <p:cBhvr>
                                        <p:cTn id="62" dur="1" fill="hold">
                                          <p:stCondLst>
                                            <p:cond delay="0"/>
                                          </p:stCondLst>
                                        </p:cTn>
                                        <p:tgtEl>
                                          <p:spTgt spid="13315">
                                            <p:txEl>
                                              <p:pRg st="9" end="9"/>
                                            </p:txEl>
                                          </p:spTgt>
                                        </p:tgtEl>
                                        <p:attrNameLst>
                                          <p:attrName>style.visibility</p:attrName>
                                        </p:attrNameLst>
                                      </p:cBhvr>
                                      <p:to>
                                        <p:strVal val="visible"/>
                                      </p:to>
                                    </p:set>
                                    <p:animEffect transition="in" filter="fade">
                                      <p:cBhvr>
                                        <p:cTn id="63"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p:txBody>
          <a:bodyPr/>
          <a:lstStyle/>
          <a:p>
            <a:r>
              <a:rPr lang="en-US" b="1" smtClean="0">
                <a:ea typeface="Geneva" charset="0"/>
                <a:cs typeface="Geneva" charset="0"/>
              </a:rPr>
              <a:t>Heavy Duty V-Series Range</a:t>
            </a:r>
          </a:p>
        </p:txBody>
      </p:sp>
      <p:pic>
        <p:nvPicPr>
          <p:cNvPr id="43011" name="Picture 1"/>
          <p:cNvPicPr>
            <a:picLocks noChangeAspect="1"/>
          </p:cNvPicPr>
          <p:nvPr/>
        </p:nvPicPr>
        <p:blipFill>
          <a:blip r:embed="rId2" cstate="print"/>
          <a:srcRect/>
          <a:stretch>
            <a:fillRect/>
          </a:stretch>
        </p:blipFill>
        <p:spPr bwMode="auto">
          <a:xfrm>
            <a:off x="914400" y="990600"/>
            <a:ext cx="73152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142875"/>
            <a:ext cx="9018588" cy="782638"/>
          </a:xfrm>
        </p:spPr>
        <p:txBody>
          <a:bodyPr/>
          <a:lstStyle/>
          <a:p>
            <a:r>
              <a:rPr lang="en-US" sz="4000" b="1" smtClean="0">
                <a:ea typeface="Geneva" charset="0"/>
                <a:cs typeface="Geneva" charset="0"/>
              </a:rPr>
              <a:t>What does the customer want in a range?</a:t>
            </a:r>
          </a:p>
        </p:txBody>
      </p:sp>
      <p:pic>
        <p:nvPicPr>
          <p:cNvPr id="17411" name="Picture 4" descr="saute.jpg"/>
          <p:cNvPicPr>
            <a:picLocks noChangeAspect="1"/>
          </p:cNvPicPr>
          <p:nvPr/>
        </p:nvPicPr>
        <p:blipFill>
          <a:blip r:embed="rId2" cstate="print"/>
          <a:srcRect/>
          <a:stretch>
            <a:fillRect/>
          </a:stretch>
        </p:blipFill>
        <p:spPr bwMode="auto">
          <a:xfrm>
            <a:off x="1184275" y="1084263"/>
            <a:ext cx="6740525" cy="5110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142875"/>
            <a:ext cx="9144000" cy="782638"/>
          </a:xfrm>
        </p:spPr>
        <p:txBody>
          <a:bodyPr/>
          <a:lstStyle/>
          <a:p>
            <a:r>
              <a:rPr lang="en-US" sz="3600" b="1" smtClean="0">
                <a:ea typeface="Geneva" charset="0"/>
                <a:cs typeface="Geneva" charset="0"/>
              </a:rPr>
              <a:t>Factors that determine burner performance</a:t>
            </a:r>
          </a:p>
        </p:txBody>
      </p:sp>
      <p:sp>
        <p:nvSpPr>
          <p:cNvPr id="19459" name="Content Placeholder 2"/>
          <p:cNvSpPr>
            <a:spLocks noGrp="1"/>
          </p:cNvSpPr>
          <p:nvPr>
            <p:ph idx="1"/>
          </p:nvPr>
        </p:nvSpPr>
        <p:spPr>
          <a:xfrm>
            <a:off x="457200" y="1839913"/>
            <a:ext cx="8229600" cy="4286250"/>
          </a:xfrm>
        </p:spPr>
        <p:txBody>
          <a:bodyPr/>
          <a:lstStyle/>
          <a:p>
            <a:r>
              <a:rPr lang="en-US" smtClean="0">
                <a:ea typeface="Geneva" charset="0"/>
                <a:cs typeface="Geneva" charset="0"/>
              </a:rPr>
              <a:t>BTU’s</a:t>
            </a:r>
          </a:p>
          <a:p>
            <a:r>
              <a:rPr lang="en-US" smtClean="0">
                <a:ea typeface="Geneva" charset="0"/>
                <a:cs typeface="Geneva" charset="0"/>
              </a:rPr>
              <a:t>Burner size and shape and how it is ported</a:t>
            </a:r>
          </a:p>
          <a:p>
            <a:r>
              <a:rPr lang="en-US" smtClean="0">
                <a:ea typeface="Geneva" charset="0"/>
                <a:cs typeface="Geneva" charset="0"/>
              </a:rPr>
              <a:t>Distance from burner to bottom of grate</a:t>
            </a:r>
          </a:p>
          <a:p>
            <a:r>
              <a:rPr lang="en-US" smtClean="0">
                <a:ea typeface="Geneva" charset="0"/>
                <a:cs typeface="Geneva" charset="0"/>
              </a:rPr>
              <a:t>Grate design and material mass</a:t>
            </a:r>
          </a:p>
          <a:p>
            <a:r>
              <a:rPr lang="en-US" smtClean="0">
                <a:ea typeface="Geneva" charset="0"/>
                <a:cs typeface="Geneva" charset="0"/>
              </a:rPr>
              <a:t>Aeration bowls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p:cNvSpPr>
          <p:nvPr>
            <p:ph type="title"/>
          </p:nvPr>
        </p:nvSpPr>
        <p:spPr/>
        <p:txBody>
          <a:bodyPr/>
          <a:lstStyle/>
          <a:p>
            <a:r>
              <a:rPr lang="en-US" b="1" dirty="0" smtClean="0">
                <a:cs typeface="Arial" charset="0"/>
              </a:rPr>
              <a:t>Total Cost of Ownership</a:t>
            </a:r>
          </a:p>
        </p:txBody>
      </p:sp>
      <p:pic>
        <p:nvPicPr>
          <p:cNvPr id="16387" name="Picture 1027"/>
          <p:cNvPicPr>
            <a:picLocks noChangeAspect="1" noChangeArrowheads="1"/>
          </p:cNvPicPr>
          <p:nvPr/>
        </p:nvPicPr>
        <p:blipFill>
          <a:blip r:embed="rId3" cstate="print"/>
          <a:srcRect/>
          <a:stretch>
            <a:fillRect/>
          </a:stretch>
        </p:blipFill>
        <p:spPr bwMode="auto">
          <a:xfrm>
            <a:off x="990601" y="1371600"/>
            <a:ext cx="3568700" cy="4876800"/>
          </a:xfrm>
          <a:prstGeom prst="rect">
            <a:avLst/>
          </a:prstGeom>
          <a:noFill/>
          <a:ln w="88900" algn="ctr">
            <a:noFill/>
            <a:miter lim="800000"/>
            <a:headEnd/>
            <a:tailEnd/>
          </a:ln>
        </p:spPr>
      </p:pic>
      <p:sp>
        <p:nvSpPr>
          <p:cNvPr id="16388" name="Line 1028"/>
          <p:cNvSpPr>
            <a:spLocks noChangeShapeType="1"/>
          </p:cNvSpPr>
          <p:nvPr/>
        </p:nvSpPr>
        <p:spPr bwMode="auto">
          <a:xfrm flipH="1">
            <a:off x="3505200" y="2057400"/>
            <a:ext cx="2362200" cy="381000"/>
          </a:xfrm>
          <a:prstGeom prst="line">
            <a:avLst/>
          </a:prstGeom>
          <a:noFill/>
          <a:ln w="88900">
            <a:solidFill>
              <a:schemeClr val="hlink"/>
            </a:solidFill>
            <a:round/>
            <a:headEnd/>
            <a:tailEnd type="triangle" w="med" len="med"/>
          </a:ln>
        </p:spPr>
        <p:txBody>
          <a:bodyPr/>
          <a:lstStyle/>
          <a:p>
            <a:endParaRPr lang="en-US" dirty="0"/>
          </a:p>
        </p:txBody>
      </p:sp>
      <p:sp>
        <p:nvSpPr>
          <p:cNvPr id="16389" name="Line 1029"/>
          <p:cNvSpPr>
            <a:spLocks noChangeShapeType="1"/>
          </p:cNvSpPr>
          <p:nvPr/>
        </p:nvSpPr>
        <p:spPr bwMode="auto">
          <a:xfrm flipH="1" flipV="1">
            <a:off x="3657600" y="3581400"/>
            <a:ext cx="2286000" cy="685800"/>
          </a:xfrm>
          <a:prstGeom prst="line">
            <a:avLst/>
          </a:prstGeom>
          <a:noFill/>
          <a:ln w="88900">
            <a:solidFill>
              <a:schemeClr val="hlink"/>
            </a:solidFill>
            <a:round/>
            <a:headEnd/>
            <a:tailEnd type="triangle" w="med" len="med"/>
          </a:ln>
        </p:spPr>
        <p:txBody>
          <a:bodyPr/>
          <a:lstStyle/>
          <a:p>
            <a:endParaRPr lang="en-US" dirty="0"/>
          </a:p>
        </p:txBody>
      </p:sp>
      <p:sp>
        <p:nvSpPr>
          <p:cNvPr id="16390" name="Text Box 1030"/>
          <p:cNvSpPr txBox="1">
            <a:spLocks noChangeArrowheads="1"/>
          </p:cNvSpPr>
          <p:nvPr/>
        </p:nvSpPr>
        <p:spPr bwMode="auto">
          <a:xfrm>
            <a:off x="5791200" y="1828801"/>
            <a:ext cx="2895600" cy="830997"/>
          </a:xfrm>
          <a:prstGeom prst="rect">
            <a:avLst/>
          </a:prstGeom>
          <a:noFill/>
          <a:ln w="88900" algn="ctr">
            <a:noFill/>
            <a:miter lim="800000"/>
            <a:headEnd/>
            <a:tailEnd/>
          </a:ln>
        </p:spPr>
        <p:txBody>
          <a:bodyPr>
            <a:spAutoFit/>
          </a:bodyPr>
          <a:lstStyle/>
          <a:p>
            <a:pPr algn="ctr">
              <a:spcBef>
                <a:spcPct val="50000"/>
              </a:spcBef>
            </a:pPr>
            <a:r>
              <a:rPr lang="en-US" sz="2400" dirty="0">
                <a:solidFill>
                  <a:srgbClr val="000000"/>
                </a:solidFill>
              </a:rPr>
              <a:t>Acquisition costs of equipment</a:t>
            </a:r>
          </a:p>
        </p:txBody>
      </p:sp>
      <p:sp>
        <p:nvSpPr>
          <p:cNvPr id="16391" name="Text Box 1031"/>
          <p:cNvSpPr txBox="1">
            <a:spLocks noChangeArrowheads="1"/>
          </p:cNvSpPr>
          <p:nvPr/>
        </p:nvSpPr>
        <p:spPr bwMode="auto">
          <a:xfrm>
            <a:off x="5486400" y="4298950"/>
            <a:ext cx="3505200" cy="1938992"/>
          </a:xfrm>
          <a:prstGeom prst="rect">
            <a:avLst/>
          </a:prstGeom>
          <a:noFill/>
          <a:ln w="88900" algn="ctr">
            <a:noFill/>
            <a:miter lim="800000"/>
            <a:headEnd/>
            <a:tailEnd/>
          </a:ln>
        </p:spPr>
        <p:txBody>
          <a:bodyPr>
            <a:spAutoFit/>
          </a:bodyPr>
          <a:lstStyle/>
          <a:p>
            <a:pPr algn="ctr"/>
            <a:r>
              <a:rPr lang="en-US" sz="2400" dirty="0">
                <a:solidFill>
                  <a:srgbClr val="000000"/>
                </a:solidFill>
              </a:rPr>
              <a:t>Maintenance and other ongoing costs of equipment</a:t>
            </a:r>
          </a:p>
          <a:p>
            <a:pPr algn="ctr"/>
            <a:r>
              <a:rPr lang="en-US" sz="2400" dirty="0">
                <a:solidFill>
                  <a:srgbClr val="000000"/>
                </a:solidFill>
              </a:rPr>
              <a:t>(can be 2 to 20 times greater)</a:t>
            </a:r>
          </a:p>
        </p:txBody>
      </p:sp>
      <p:sp>
        <p:nvSpPr>
          <p:cNvPr id="16392" name="Text Box 4"/>
          <p:cNvSpPr txBox="1">
            <a:spLocks noChangeArrowheads="1"/>
          </p:cNvSpPr>
          <p:nvPr/>
        </p:nvSpPr>
        <p:spPr bwMode="auto">
          <a:xfrm>
            <a:off x="2133601" y="6412092"/>
            <a:ext cx="5100755" cy="369332"/>
          </a:xfrm>
          <a:prstGeom prst="rect">
            <a:avLst/>
          </a:prstGeom>
          <a:noFill/>
          <a:ln w="9525">
            <a:solidFill>
              <a:schemeClr val="tx1"/>
            </a:solidFill>
            <a:miter lim="800000"/>
            <a:headEnd/>
            <a:tailEnd/>
          </a:ln>
        </p:spPr>
        <p:txBody>
          <a:bodyPr wrap="none">
            <a:spAutoFit/>
          </a:bodyPr>
          <a:lstStyle/>
          <a:p>
            <a:pPr eaLnBrk="0" hangingPunct="0"/>
            <a:r>
              <a:rPr lang="en-US" i="1" dirty="0">
                <a:solidFill>
                  <a:srgbClr val="000000"/>
                </a:solidFill>
              </a:rPr>
              <a:t>Source: PG&amp;E Food Service Technology Center</a:t>
            </a:r>
          </a:p>
        </p:txBody>
      </p:sp>
      <p:pic>
        <p:nvPicPr>
          <p:cNvPr id="9" name="Picture 8" descr="fryer.JPG"/>
          <p:cNvPicPr>
            <a:picLocks noChangeAspect="1"/>
          </p:cNvPicPr>
          <p:nvPr/>
        </p:nvPicPr>
        <p:blipFill>
          <a:blip r:embed="rId4" cstate="print"/>
          <a:stretch>
            <a:fillRect/>
          </a:stretch>
        </p:blipFill>
        <p:spPr>
          <a:xfrm>
            <a:off x="187656" y="6102498"/>
            <a:ext cx="625834" cy="625834"/>
          </a:xfrm>
          <a:prstGeom prst="rect">
            <a:avLst/>
          </a:prstGeom>
        </p:spPr>
      </p:pic>
      <p:pic>
        <p:nvPicPr>
          <p:cNvPr id="12" name="Picture 19" descr="energy_star_logo%5D"/>
          <p:cNvPicPr>
            <a:picLocks noChangeAspect="1" noChangeArrowheads="1"/>
          </p:cNvPicPr>
          <p:nvPr/>
        </p:nvPicPr>
        <p:blipFill>
          <a:blip r:embed="rId5" cstate="print"/>
          <a:srcRect/>
          <a:stretch>
            <a:fillRect/>
          </a:stretch>
        </p:blipFill>
        <p:spPr bwMode="auto">
          <a:xfrm>
            <a:off x="7848600" y="76200"/>
            <a:ext cx="1066800" cy="1092200"/>
          </a:xfrm>
          <a:prstGeom prst="rect">
            <a:avLst/>
          </a:prstGeom>
          <a:noFill/>
          <a:ln w="9525">
            <a:noFill/>
            <a:miter lim="800000"/>
            <a:headEnd/>
            <a:tailEnd/>
          </a:ln>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6741" y="1189295"/>
            <a:ext cx="3285564" cy="71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4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89"/>
                                        </p:tgtEl>
                                        <p:attrNameLst>
                                          <p:attrName>style.visibility</p:attrName>
                                        </p:attrNameLst>
                                      </p:cBhvr>
                                      <p:to>
                                        <p:strVal val="visible"/>
                                      </p:to>
                                    </p:set>
                                    <p:animEffect transition="in" filter="fade">
                                      <p:cBhvr>
                                        <p:cTn id="15" dur="500"/>
                                        <p:tgtEl>
                                          <p:spTgt spid="163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91"/>
                                        </p:tgtEl>
                                        <p:attrNameLst>
                                          <p:attrName>style.visibility</p:attrName>
                                        </p:attrNameLst>
                                      </p:cBhvr>
                                      <p:to>
                                        <p:strVal val="visible"/>
                                      </p:to>
                                    </p:set>
                                    <p:animEffect transition="in" filter="fade">
                                      <p:cBhvr>
                                        <p:cTn id="18"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cstate="print"/>
          <a:srcRect/>
          <a:stretch>
            <a:fillRect/>
          </a:stretch>
        </p:blipFill>
        <p:spPr bwMode="auto">
          <a:xfrm>
            <a:off x="501650" y="173038"/>
            <a:ext cx="8375650" cy="621823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2"/>
          <p:cNvSpPr txBox="1">
            <a:spLocks noChangeArrowheads="1"/>
          </p:cNvSpPr>
          <p:nvPr/>
        </p:nvSpPr>
        <p:spPr bwMode="auto">
          <a:xfrm>
            <a:off x="533400" y="228600"/>
            <a:ext cx="8229600" cy="584200"/>
          </a:xfrm>
          <a:prstGeom prst="rect">
            <a:avLst/>
          </a:prstGeom>
          <a:noFill/>
          <a:ln w="9525">
            <a:noFill/>
            <a:miter lim="800000"/>
            <a:headEnd/>
            <a:tailEnd/>
          </a:ln>
        </p:spPr>
        <p:txBody>
          <a:bodyPr>
            <a:spAutoFit/>
          </a:bodyPr>
          <a:lstStyle/>
          <a:p>
            <a:pPr algn="ctr"/>
            <a:r>
              <a:rPr lang="en-US" sz="3200" b="1"/>
              <a:t>Telescoping Condiment Rail Standard </a:t>
            </a:r>
          </a:p>
        </p:txBody>
      </p:sp>
      <p:pic>
        <p:nvPicPr>
          <p:cNvPr id="49155" name="Picture 4" descr="New HD 026.jpg"/>
          <p:cNvPicPr>
            <a:picLocks noChangeAspect="1"/>
          </p:cNvPicPr>
          <p:nvPr/>
        </p:nvPicPr>
        <p:blipFill>
          <a:blip r:embed="rId2" cstate="print"/>
          <a:srcRect/>
          <a:stretch>
            <a:fillRect/>
          </a:stretch>
        </p:blipFill>
        <p:spPr bwMode="auto">
          <a:xfrm>
            <a:off x="1676400" y="1600200"/>
            <a:ext cx="5707063" cy="4287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81000" y="0"/>
            <a:ext cx="8229600" cy="944563"/>
          </a:xfrm>
        </p:spPr>
        <p:txBody>
          <a:bodyPr>
            <a:normAutofit fontScale="90000"/>
          </a:bodyPr>
          <a:lstStyle/>
          <a:p>
            <a:pPr eaLnBrk="1" hangingPunct="1"/>
            <a:r>
              <a:rPr lang="en-US" sz="3600" b="1" smtClean="0">
                <a:ea typeface="Geneva" charset="0"/>
                <a:cs typeface="Geneva" charset="0"/>
              </a:rPr>
              <a:t>Features and Benefits of 650 degree Oven vs. a Convection Oven</a:t>
            </a:r>
          </a:p>
        </p:txBody>
      </p:sp>
      <p:sp>
        <p:nvSpPr>
          <p:cNvPr id="377859" name="Rectangle 3"/>
          <p:cNvSpPr>
            <a:spLocks noGrp="1" noChangeArrowheads="1"/>
          </p:cNvSpPr>
          <p:nvPr>
            <p:ph type="body" idx="1"/>
          </p:nvPr>
        </p:nvSpPr>
        <p:spPr>
          <a:xfrm>
            <a:off x="381000" y="1195388"/>
            <a:ext cx="8229600" cy="5143500"/>
          </a:xfrm>
        </p:spPr>
        <p:txBody>
          <a:bodyPr>
            <a:normAutofit fontScale="77500" lnSpcReduction="20000"/>
          </a:bodyPr>
          <a:lstStyle/>
          <a:p>
            <a:pPr eaLnBrk="1" hangingPunct="1">
              <a:buFont typeface="Arial" pitchFamily="34" charset="0"/>
              <a:buChar char="•"/>
              <a:defRPr/>
            </a:pPr>
            <a:endParaRPr lang="en-US" dirty="0" smtClean="0"/>
          </a:p>
          <a:p>
            <a:pPr eaLnBrk="1" hangingPunct="1">
              <a:buFont typeface="Arial" pitchFamily="34" charset="0"/>
              <a:buChar char="•"/>
              <a:defRPr/>
            </a:pPr>
            <a:r>
              <a:rPr lang="en-US" dirty="0" smtClean="0"/>
              <a:t>Higher temperatures with a </a:t>
            </a:r>
            <a:r>
              <a:rPr lang="en-US" i="1" dirty="0" smtClean="0"/>
              <a:t>standard </a:t>
            </a:r>
            <a:r>
              <a:rPr lang="en-US" dirty="0" smtClean="0"/>
              <a:t>oven</a:t>
            </a:r>
          </a:p>
          <a:p>
            <a:pPr lvl="1" eaLnBrk="1" hangingPunct="1">
              <a:buFont typeface="Arial" pitchFamily="34" charset="0"/>
              <a:buChar char="–"/>
              <a:defRPr/>
            </a:pPr>
            <a:r>
              <a:rPr lang="en-US" dirty="0" smtClean="0"/>
              <a:t>650 degrees vs. 500 degrees</a:t>
            </a:r>
          </a:p>
          <a:p>
            <a:pPr lvl="1" eaLnBrk="1" hangingPunct="1">
              <a:buFont typeface="Arial" pitchFamily="34" charset="0"/>
              <a:buChar char="–"/>
              <a:defRPr/>
            </a:pPr>
            <a:r>
              <a:rPr lang="en-US" dirty="0" smtClean="0"/>
              <a:t> maintain perfect moisture levels and cause less shrinkage</a:t>
            </a:r>
          </a:p>
          <a:p>
            <a:pPr eaLnBrk="1" hangingPunct="1">
              <a:buFont typeface="Arial" pitchFamily="34" charset="0"/>
              <a:buChar char="•"/>
              <a:defRPr/>
            </a:pPr>
            <a:r>
              <a:rPr lang="en-US" dirty="0" smtClean="0"/>
              <a:t>Fast recovery </a:t>
            </a:r>
          </a:p>
          <a:p>
            <a:pPr lvl="1" eaLnBrk="1" hangingPunct="1">
              <a:buFont typeface="Arial" pitchFamily="34" charset="0"/>
              <a:buChar char="–"/>
              <a:defRPr/>
            </a:pPr>
            <a:r>
              <a:rPr lang="en-US" dirty="0" smtClean="0"/>
              <a:t>Burner remains on since it is a standard oven</a:t>
            </a:r>
          </a:p>
          <a:p>
            <a:pPr lvl="1" eaLnBrk="1" hangingPunct="1">
              <a:buFont typeface="Arial" pitchFamily="34" charset="0"/>
              <a:buChar char="–"/>
              <a:defRPr/>
            </a:pPr>
            <a:r>
              <a:rPr lang="en-US" dirty="0" smtClean="0"/>
              <a:t>Griddle plate retains heat in oven cavity</a:t>
            </a:r>
          </a:p>
          <a:p>
            <a:pPr eaLnBrk="1" hangingPunct="1">
              <a:buFont typeface="Arial" pitchFamily="34" charset="0"/>
              <a:buChar char="•"/>
              <a:defRPr/>
            </a:pPr>
            <a:r>
              <a:rPr lang="en-US" dirty="0" smtClean="0"/>
              <a:t>Lower initial cost</a:t>
            </a:r>
          </a:p>
          <a:p>
            <a:pPr lvl="1" eaLnBrk="1" hangingPunct="1">
              <a:buFont typeface="Arial" pitchFamily="34" charset="0"/>
              <a:buChar char="–"/>
              <a:defRPr/>
            </a:pPr>
            <a:r>
              <a:rPr lang="en-US" dirty="0" smtClean="0"/>
              <a:t>$1680 list price </a:t>
            </a:r>
          </a:p>
          <a:p>
            <a:pPr lvl="1" eaLnBrk="1" hangingPunct="1">
              <a:buFont typeface="Arial" pitchFamily="34" charset="0"/>
              <a:buChar char="–"/>
              <a:defRPr/>
            </a:pPr>
            <a:r>
              <a:rPr lang="en-US" dirty="0" smtClean="0"/>
              <a:t>Convection oven </a:t>
            </a:r>
            <a:r>
              <a:rPr lang="en-US" dirty="0" err="1" smtClean="0"/>
              <a:t>upcharge</a:t>
            </a:r>
            <a:r>
              <a:rPr lang="en-US" dirty="0" smtClean="0"/>
              <a:t> is @ $3800 list price</a:t>
            </a:r>
          </a:p>
          <a:p>
            <a:pPr eaLnBrk="1" hangingPunct="1">
              <a:buFont typeface="Arial" pitchFamily="34" charset="0"/>
              <a:buChar char="•"/>
              <a:defRPr/>
            </a:pPr>
            <a:r>
              <a:rPr lang="en-US" dirty="0" smtClean="0"/>
              <a:t>Lower cost of ownership</a:t>
            </a:r>
          </a:p>
          <a:p>
            <a:pPr lvl="1" eaLnBrk="1" hangingPunct="1">
              <a:buFont typeface="Arial" pitchFamily="34" charset="0"/>
              <a:buChar char="–"/>
              <a:defRPr/>
            </a:pPr>
            <a:r>
              <a:rPr lang="en-US" dirty="0" smtClean="0"/>
              <a:t>No switches or motors to fail due to high heat environment.</a:t>
            </a:r>
          </a:p>
          <a:p>
            <a:pPr lvl="1" eaLnBrk="1" hangingPunct="1">
              <a:buFont typeface="Arial" pitchFamily="34" charset="0"/>
              <a:buChar char="–"/>
              <a:defRPr/>
            </a:pPr>
            <a:r>
              <a:rPr lang="en-US" dirty="0" smtClean="0"/>
              <a:t>Years of reliable service</a:t>
            </a:r>
          </a:p>
          <a:p>
            <a:pPr eaLnBrk="1" hangingPunct="1">
              <a:buFont typeface="Arial" pitchFamily="34" charset="0"/>
              <a:buChar char="•"/>
              <a:defRPr/>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7859">
                                            <p:txEl>
                                              <p:pRg st="1" end="1"/>
                                            </p:txEl>
                                          </p:spTgt>
                                        </p:tgtEl>
                                        <p:attrNameLst>
                                          <p:attrName>style.visibility</p:attrName>
                                        </p:attrNameLst>
                                      </p:cBhvr>
                                      <p:to>
                                        <p:strVal val="visible"/>
                                      </p:to>
                                    </p:set>
                                    <p:animEffect transition="in" filter="wipe(down)">
                                      <p:cBhvr>
                                        <p:cTn id="7" dur="500"/>
                                        <p:tgtEl>
                                          <p:spTgt spid="377859">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7859">
                                            <p:txEl>
                                              <p:pRg st="2" end="2"/>
                                            </p:txEl>
                                          </p:spTgt>
                                        </p:tgtEl>
                                        <p:attrNameLst>
                                          <p:attrName>style.visibility</p:attrName>
                                        </p:attrNameLst>
                                      </p:cBhvr>
                                      <p:to>
                                        <p:strVal val="visible"/>
                                      </p:to>
                                    </p:set>
                                    <p:animEffect transition="in" filter="wipe(down)">
                                      <p:cBhvr>
                                        <p:cTn id="10" dur="500"/>
                                        <p:tgtEl>
                                          <p:spTgt spid="377859">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77859">
                                            <p:txEl>
                                              <p:pRg st="3" end="3"/>
                                            </p:txEl>
                                          </p:spTgt>
                                        </p:tgtEl>
                                        <p:attrNameLst>
                                          <p:attrName>style.visibility</p:attrName>
                                        </p:attrNameLst>
                                      </p:cBhvr>
                                      <p:to>
                                        <p:strVal val="visible"/>
                                      </p:to>
                                    </p:set>
                                    <p:animEffect transition="in" filter="wipe(down)">
                                      <p:cBhvr>
                                        <p:cTn id="13" dur="500"/>
                                        <p:tgtEl>
                                          <p:spTgt spid="377859">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77859">
                                            <p:txEl>
                                              <p:pRg st="4" end="4"/>
                                            </p:txEl>
                                          </p:spTgt>
                                        </p:tgtEl>
                                        <p:attrNameLst>
                                          <p:attrName>style.visibility</p:attrName>
                                        </p:attrNameLst>
                                      </p:cBhvr>
                                      <p:to>
                                        <p:strVal val="visible"/>
                                      </p:to>
                                    </p:set>
                                    <p:animEffect transition="in" filter="wipe(down)">
                                      <p:cBhvr>
                                        <p:cTn id="18" dur="500"/>
                                        <p:tgtEl>
                                          <p:spTgt spid="377859">
                                            <p:txEl>
                                              <p:pRg st="4" end="4"/>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77859">
                                            <p:txEl>
                                              <p:pRg st="5" end="5"/>
                                            </p:txEl>
                                          </p:spTgt>
                                        </p:tgtEl>
                                        <p:attrNameLst>
                                          <p:attrName>style.visibility</p:attrName>
                                        </p:attrNameLst>
                                      </p:cBhvr>
                                      <p:to>
                                        <p:strVal val="visible"/>
                                      </p:to>
                                    </p:set>
                                    <p:animEffect transition="in" filter="wipe(down)">
                                      <p:cBhvr>
                                        <p:cTn id="21" dur="500"/>
                                        <p:tgtEl>
                                          <p:spTgt spid="377859">
                                            <p:txEl>
                                              <p:pRg st="5" end="5"/>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77859">
                                            <p:txEl>
                                              <p:pRg st="6" end="6"/>
                                            </p:txEl>
                                          </p:spTgt>
                                        </p:tgtEl>
                                        <p:attrNameLst>
                                          <p:attrName>style.visibility</p:attrName>
                                        </p:attrNameLst>
                                      </p:cBhvr>
                                      <p:to>
                                        <p:strVal val="visible"/>
                                      </p:to>
                                    </p:set>
                                    <p:animEffect transition="in" filter="wipe(down)">
                                      <p:cBhvr>
                                        <p:cTn id="24" dur="500"/>
                                        <p:tgtEl>
                                          <p:spTgt spid="377859">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77859">
                                            <p:txEl>
                                              <p:pRg st="7" end="7"/>
                                            </p:txEl>
                                          </p:spTgt>
                                        </p:tgtEl>
                                        <p:attrNameLst>
                                          <p:attrName>style.visibility</p:attrName>
                                        </p:attrNameLst>
                                      </p:cBhvr>
                                      <p:to>
                                        <p:strVal val="visible"/>
                                      </p:to>
                                    </p:set>
                                    <p:animEffect transition="in" filter="wipe(down)">
                                      <p:cBhvr>
                                        <p:cTn id="29" dur="500"/>
                                        <p:tgtEl>
                                          <p:spTgt spid="377859">
                                            <p:txEl>
                                              <p:pRg st="7" end="7"/>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77859">
                                            <p:txEl>
                                              <p:pRg st="8" end="8"/>
                                            </p:txEl>
                                          </p:spTgt>
                                        </p:tgtEl>
                                        <p:attrNameLst>
                                          <p:attrName>style.visibility</p:attrName>
                                        </p:attrNameLst>
                                      </p:cBhvr>
                                      <p:to>
                                        <p:strVal val="visible"/>
                                      </p:to>
                                    </p:set>
                                    <p:animEffect transition="in" filter="wipe(down)">
                                      <p:cBhvr>
                                        <p:cTn id="32" dur="500"/>
                                        <p:tgtEl>
                                          <p:spTgt spid="377859">
                                            <p:txEl>
                                              <p:pRg st="8" end="8"/>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7859">
                                            <p:txEl>
                                              <p:pRg st="9" end="9"/>
                                            </p:txEl>
                                          </p:spTgt>
                                        </p:tgtEl>
                                        <p:attrNameLst>
                                          <p:attrName>style.visibility</p:attrName>
                                        </p:attrNameLst>
                                      </p:cBhvr>
                                      <p:to>
                                        <p:strVal val="visible"/>
                                      </p:to>
                                    </p:set>
                                    <p:animEffect transition="in" filter="wipe(down)">
                                      <p:cBhvr>
                                        <p:cTn id="35" dur="500"/>
                                        <p:tgtEl>
                                          <p:spTgt spid="377859">
                                            <p:txEl>
                                              <p:pRg st="9" end="9"/>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7859">
                                            <p:txEl>
                                              <p:pRg st="10" end="10"/>
                                            </p:txEl>
                                          </p:spTgt>
                                        </p:tgtEl>
                                        <p:attrNameLst>
                                          <p:attrName>style.visibility</p:attrName>
                                        </p:attrNameLst>
                                      </p:cBhvr>
                                      <p:to>
                                        <p:strVal val="visible"/>
                                      </p:to>
                                    </p:set>
                                    <p:animEffect transition="in" filter="wipe(down)">
                                      <p:cBhvr>
                                        <p:cTn id="40" dur="500"/>
                                        <p:tgtEl>
                                          <p:spTgt spid="377859">
                                            <p:txEl>
                                              <p:pRg st="10" end="1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7859">
                                            <p:txEl>
                                              <p:pRg st="11" end="11"/>
                                            </p:txEl>
                                          </p:spTgt>
                                        </p:tgtEl>
                                        <p:attrNameLst>
                                          <p:attrName>style.visibility</p:attrName>
                                        </p:attrNameLst>
                                      </p:cBhvr>
                                      <p:to>
                                        <p:strVal val="visible"/>
                                      </p:to>
                                    </p:set>
                                    <p:animEffect transition="in" filter="wipe(down)">
                                      <p:cBhvr>
                                        <p:cTn id="43" dur="500"/>
                                        <p:tgtEl>
                                          <p:spTgt spid="377859">
                                            <p:txEl>
                                              <p:pRg st="11" end="1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77859">
                                            <p:txEl>
                                              <p:pRg st="12" end="12"/>
                                            </p:txEl>
                                          </p:spTgt>
                                        </p:tgtEl>
                                        <p:attrNameLst>
                                          <p:attrName>style.visibility</p:attrName>
                                        </p:attrNameLst>
                                      </p:cBhvr>
                                      <p:to>
                                        <p:strVal val="visible"/>
                                      </p:to>
                                    </p:set>
                                    <p:animEffect transition="in" filter="wipe(down)">
                                      <p:cBhvr>
                                        <p:cTn id="46" dur="500"/>
                                        <p:tgtEl>
                                          <p:spTgt spid="37785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b="1" smtClean="0">
                <a:ea typeface="Geneva" charset="0"/>
                <a:cs typeface="Geneva" charset="0"/>
              </a:rPr>
              <a:t>Key Take Away Points – HD Ranges</a:t>
            </a:r>
          </a:p>
        </p:txBody>
      </p:sp>
      <p:sp>
        <p:nvSpPr>
          <p:cNvPr id="20483" name="Rectangle 3"/>
          <p:cNvSpPr>
            <a:spLocks noGrp="1" noChangeArrowheads="1"/>
          </p:cNvSpPr>
          <p:nvPr>
            <p:ph type="body" idx="1"/>
          </p:nvPr>
        </p:nvSpPr>
        <p:spPr>
          <a:xfrm>
            <a:off x="304800" y="809625"/>
            <a:ext cx="8229600" cy="6048375"/>
          </a:xfrm>
        </p:spPr>
        <p:txBody>
          <a:bodyPr>
            <a:normAutofit fontScale="62500" lnSpcReduction="20000"/>
          </a:bodyPr>
          <a:lstStyle/>
          <a:p>
            <a:pPr eaLnBrk="1" hangingPunct="1">
              <a:buFont typeface="Arial" pitchFamily="34" charset="0"/>
              <a:buNone/>
              <a:defRPr/>
            </a:pPr>
            <a:endParaRPr lang="en-US" dirty="0" smtClean="0"/>
          </a:p>
          <a:p>
            <a:pPr eaLnBrk="1" hangingPunct="1">
              <a:buFont typeface="Arial" pitchFamily="34" charset="0"/>
              <a:buChar char="•"/>
              <a:defRPr/>
            </a:pPr>
            <a:r>
              <a:rPr lang="en-US" b="1" dirty="0" smtClean="0"/>
              <a:t>Enhanced Visual Aesthetic</a:t>
            </a:r>
          </a:p>
          <a:p>
            <a:pPr lvl="1" eaLnBrk="1" hangingPunct="1">
              <a:buFont typeface="Arial" pitchFamily="34" charset="0"/>
              <a:buChar char="–"/>
              <a:defRPr/>
            </a:pPr>
            <a:r>
              <a:rPr lang="en-US" b="1" dirty="0" smtClean="0"/>
              <a:t>High polish metal knobs and handles</a:t>
            </a:r>
          </a:p>
          <a:p>
            <a:pPr lvl="1" eaLnBrk="1" hangingPunct="1">
              <a:buFont typeface="Arial" pitchFamily="34" charset="0"/>
              <a:buChar char="–"/>
              <a:defRPr/>
            </a:pPr>
            <a:r>
              <a:rPr lang="en-US" b="1" dirty="0" smtClean="0"/>
              <a:t>Crisp, sharp lines for display cooking appeal</a:t>
            </a:r>
          </a:p>
          <a:p>
            <a:pPr>
              <a:buFont typeface="Arial" pitchFamily="34" charset="0"/>
              <a:buChar char="•"/>
              <a:defRPr/>
            </a:pPr>
            <a:r>
              <a:rPr lang="en-US" b="1" dirty="0" smtClean="0"/>
              <a:t>Unequaled versatility</a:t>
            </a:r>
          </a:p>
          <a:p>
            <a:pPr lvl="1">
              <a:buFont typeface="Arial" pitchFamily="34" charset="0"/>
              <a:buChar char="–"/>
              <a:defRPr/>
            </a:pPr>
            <a:r>
              <a:rPr lang="en-US" b="1" dirty="0" smtClean="0"/>
              <a:t>Modularity, top and bottoms can be mixed anytime.</a:t>
            </a:r>
          </a:p>
          <a:p>
            <a:pPr lvl="1">
              <a:buFont typeface="Arial" pitchFamily="34" charset="0"/>
              <a:buChar char="–"/>
              <a:defRPr/>
            </a:pPr>
            <a:r>
              <a:rPr lang="en-US" b="1" dirty="0" smtClean="0"/>
              <a:t>Flexibility in design</a:t>
            </a:r>
          </a:p>
          <a:p>
            <a:pPr lvl="1">
              <a:buFont typeface="Arial" pitchFamily="34" charset="0"/>
              <a:buChar char="–"/>
              <a:defRPr/>
            </a:pPr>
            <a:r>
              <a:rPr lang="en-US" b="1" dirty="0" smtClean="0"/>
              <a:t>Ease of installation</a:t>
            </a:r>
          </a:p>
          <a:p>
            <a:pPr lvl="1">
              <a:buFont typeface="Arial" pitchFamily="34" charset="0"/>
              <a:buChar char="–"/>
              <a:defRPr/>
            </a:pPr>
            <a:r>
              <a:rPr lang="en-US" b="1" dirty="0" smtClean="0"/>
              <a:t>After installation modification</a:t>
            </a:r>
          </a:p>
          <a:p>
            <a:pPr eaLnBrk="1" hangingPunct="1">
              <a:buFont typeface="Arial" pitchFamily="34" charset="0"/>
              <a:buChar char="•"/>
              <a:defRPr/>
            </a:pPr>
            <a:r>
              <a:rPr lang="en-US" b="1" dirty="0" smtClean="0"/>
              <a:t>Superior performance top to bottom and left to right</a:t>
            </a:r>
          </a:p>
          <a:p>
            <a:pPr lvl="1" eaLnBrk="1" hangingPunct="1">
              <a:buFont typeface="Arial" pitchFamily="34" charset="0"/>
              <a:buChar char="–"/>
              <a:defRPr/>
            </a:pPr>
            <a:r>
              <a:rPr lang="en-US" b="1" dirty="0" smtClean="0"/>
              <a:t>33,000 BTU 2 pc. open burners w/ aeration plates and cast grates</a:t>
            </a:r>
          </a:p>
          <a:p>
            <a:pPr lvl="1" eaLnBrk="1" hangingPunct="1">
              <a:buFont typeface="Arial" pitchFamily="34" charset="0"/>
              <a:buChar char="–"/>
              <a:defRPr/>
            </a:pPr>
            <a:r>
              <a:rPr lang="en-US" b="1" dirty="0" smtClean="0"/>
              <a:t>S.S. crumb tray, burner boxes and range bottoms</a:t>
            </a:r>
          </a:p>
          <a:p>
            <a:pPr lvl="1" eaLnBrk="1" hangingPunct="1">
              <a:buFont typeface="Arial" pitchFamily="34" charset="0"/>
              <a:buChar char="–"/>
              <a:defRPr/>
            </a:pPr>
            <a:r>
              <a:rPr lang="en-US" b="1" dirty="0" smtClean="0"/>
              <a:t>50,000 BTU standard oven.  32,000 BTU convection oven</a:t>
            </a:r>
          </a:p>
          <a:p>
            <a:pPr lvl="1" eaLnBrk="1" hangingPunct="1">
              <a:buFont typeface="Arial" pitchFamily="34" charset="0"/>
              <a:buChar char="–"/>
              <a:defRPr/>
            </a:pPr>
            <a:r>
              <a:rPr lang="en-US" b="1" dirty="0" smtClean="0"/>
              <a:t>Reliable counter balanced door mechanism vs. tension spring</a:t>
            </a:r>
          </a:p>
          <a:p>
            <a:pPr lvl="1" eaLnBrk="1" hangingPunct="1">
              <a:buFont typeface="Arial" pitchFamily="34" charset="0"/>
              <a:buChar char="–"/>
              <a:defRPr/>
            </a:pPr>
            <a:r>
              <a:rPr lang="en-US" b="1" dirty="0" smtClean="0"/>
              <a:t>Even heat and French Tops</a:t>
            </a:r>
          </a:p>
          <a:p>
            <a:pPr lvl="1" eaLnBrk="1" hangingPunct="1">
              <a:buFont typeface="Arial" pitchFamily="34" charset="0"/>
              <a:buChar char="–"/>
              <a:defRPr/>
            </a:pPr>
            <a:r>
              <a:rPr lang="en-US" b="1" dirty="0" smtClean="0"/>
              <a:t>Supercharged </a:t>
            </a:r>
            <a:r>
              <a:rPr lang="en-US" b="1" dirty="0" err="1" smtClean="0"/>
              <a:t>Charbroilers</a:t>
            </a:r>
            <a:endParaRPr lang="en-US" b="1" dirty="0" smtClean="0"/>
          </a:p>
          <a:p>
            <a:pPr lvl="1" eaLnBrk="1" hangingPunct="1">
              <a:buFont typeface="Arial" pitchFamily="34" charset="0"/>
              <a:buChar char="–"/>
              <a:defRPr/>
            </a:pPr>
            <a:r>
              <a:rPr lang="en-US" b="1" dirty="0" smtClean="0"/>
              <a:t>Griddle can be mounted left or right on the range</a:t>
            </a:r>
          </a:p>
          <a:p>
            <a:pPr lvl="1" eaLnBrk="1" hangingPunct="1">
              <a:buFont typeface="Arial" pitchFamily="34" charset="0"/>
              <a:buChar char="–"/>
              <a:defRPr/>
            </a:pPr>
            <a:r>
              <a:rPr lang="en-US" b="1" dirty="0" smtClean="0"/>
              <a:t>Mechanical Snap Action thermostats for precise temp. control</a:t>
            </a:r>
          </a:p>
          <a:p>
            <a:pPr lvl="1" eaLnBrk="1" hangingPunct="1">
              <a:buFont typeface="Arial" pitchFamily="34" charset="0"/>
              <a:buChar char="–"/>
              <a:defRPr/>
            </a:pPr>
            <a:r>
              <a:rPr lang="en-US" b="1" dirty="0" err="1" smtClean="0"/>
              <a:t>Plancha</a:t>
            </a:r>
            <a:r>
              <a:rPr lang="en-US" b="1" dirty="0" smtClean="0"/>
              <a:t> griddles</a:t>
            </a:r>
          </a:p>
          <a:p>
            <a:pPr lvl="1" eaLnBrk="1" hangingPunct="1">
              <a:buFont typeface="Arial" pitchFamily="34" charset="0"/>
              <a:buChar char="–"/>
              <a:defRPr/>
            </a:pPr>
            <a:r>
              <a:rPr lang="en-US" b="1" dirty="0" smtClean="0"/>
              <a:t>Fryers with built-in </a:t>
            </a:r>
            <a:r>
              <a:rPr lang="en-US" b="1" dirty="0" err="1" smtClean="0"/>
              <a:t>Kleen</a:t>
            </a:r>
            <a:r>
              <a:rPr lang="en-US" b="1" dirty="0" smtClean="0"/>
              <a:t> Screen filtration</a:t>
            </a:r>
          </a:p>
          <a:p>
            <a:pPr lvl="1" eaLnBrk="1" hangingPunct="1">
              <a:buFont typeface="Arial" pitchFamily="34" charset="0"/>
              <a:buChar char="–"/>
              <a:defRPr/>
            </a:pPr>
            <a:r>
              <a:rPr lang="en-US" b="1" dirty="0" err="1" smtClean="0"/>
              <a:t>Traulsen</a:t>
            </a:r>
            <a:r>
              <a:rPr lang="en-US" b="1" dirty="0" smtClean="0"/>
              <a:t> refrigeration on refrigerated bases</a:t>
            </a:r>
          </a:p>
          <a:p>
            <a:pPr eaLnBrk="1" hangingPunct="1">
              <a:buFont typeface="Arial" pitchFamily="34" charset="0"/>
              <a:buChar char="•"/>
              <a:defRPr/>
            </a:pPr>
            <a:endParaRPr lang="en-US" b="1" dirty="0" smtClean="0"/>
          </a:p>
          <a:p>
            <a:pPr eaLnBrk="1" hangingPunct="1">
              <a:buFont typeface="Arial" pitchFamily="34" charset="0"/>
              <a:buNone/>
              <a:defRPr/>
            </a:pPr>
            <a:endParaRPr lang="en-US" b="1" dirty="0" smtClean="0"/>
          </a:p>
          <a:p>
            <a:pPr eaLnBrk="1" hangingPunct="1">
              <a:buFont typeface="Wingdings" pitchFamily="2" charset="2"/>
              <a:buNone/>
              <a:defRPr/>
            </a:pP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 y="86552"/>
            <a:ext cx="9277165" cy="838200"/>
          </a:xfrm>
        </p:spPr>
        <p:txBody>
          <a:bodyPr>
            <a:normAutofit fontScale="90000"/>
          </a:bodyPr>
          <a:lstStyle/>
          <a:p>
            <a:pPr algn="ctr" eaLnBrk="1" hangingPunct="1"/>
            <a:r>
              <a:rPr lang="en-US" sz="3600" b="1" dirty="0" smtClean="0"/>
              <a:t>Fryer Controls – </a:t>
            </a:r>
            <a:r>
              <a:rPr lang="en-US" sz="2700" b="1" dirty="0" smtClean="0"/>
              <a:t>Four Different Choices Meeting All of Your Needs</a:t>
            </a:r>
            <a:r>
              <a:rPr lang="en-US" sz="2700" dirty="0" smtClean="0"/>
              <a:t>:</a:t>
            </a:r>
            <a:endParaRPr lang="en-US" sz="2000" dirty="0" smtClean="0"/>
          </a:p>
        </p:txBody>
      </p:sp>
      <p:sp>
        <p:nvSpPr>
          <p:cNvPr id="58371" name="Rectangle 3"/>
          <p:cNvSpPr>
            <a:spLocks noGrp="1" noChangeArrowheads="1"/>
          </p:cNvSpPr>
          <p:nvPr>
            <p:ph type="body" idx="1"/>
          </p:nvPr>
        </p:nvSpPr>
        <p:spPr>
          <a:xfrm>
            <a:off x="257175" y="1447801"/>
            <a:ext cx="6019800" cy="1219200"/>
          </a:xfrm>
        </p:spPr>
        <p:txBody>
          <a:bodyPr>
            <a:normAutofit/>
          </a:bodyPr>
          <a:lstStyle/>
          <a:p>
            <a:pPr eaLnBrk="1" hangingPunct="1">
              <a:buClr>
                <a:srgbClr val="C00000"/>
              </a:buClr>
              <a:buSzPct val="150000"/>
              <a:buFont typeface="Arial" pitchFamily="34" charset="0"/>
              <a:buChar char="■"/>
            </a:pPr>
            <a:r>
              <a:rPr lang="en-US" sz="2400" b="1" dirty="0" smtClean="0">
                <a:solidFill>
                  <a:schemeClr val="tx1"/>
                </a:solidFill>
              </a:rPr>
              <a:t> Millivolt (“M”): </a:t>
            </a:r>
            <a:r>
              <a:rPr lang="en-US" sz="1800" b="1" dirty="0" smtClean="0">
                <a:solidFill>
                  <a:schemeClr val="tx1"/>
                </a:solidFill>
              </a:rPr>
              <a:t>(</a:t>
            </a:r>
            <a:r>
              <a:rPr lang="en-US" sz="1800" b="1" i="1" dirty="0" smtClean="0">
                <a:solidFill>
                  <a:schemeClr val="tx1"/>
                </a:solidFill>
              </a:rPr>
              <a:t>Poor Man’s Control</a:t>
            </a:r>
            <a:r>
              <a:rPr lang="en-US" sz="1800" b="1" dirty="0" smtClean="0">
                <a:solidFill>
                  <a:schemeClr val="tx1"/>
                </a:solidFill>
              </a:rPr>
              <a:t>)</a:t>
            </a:r>
            <a:endParaRPr lang="en-US" sz="1200" b="1" dirty="0" smtClean="0">
              <a:solidFill>
                <a:schemeClr val="tx1"/>
              </a:solidFill>
            </a:endParaRPr>
          </a:p>
          <a:p>
            <a:pPr marL="635000" lvl="1" indent="-231775">
              <a:buClr>
                <a:srgbClr val="C00000"/>
              </a:buClr>
              <a:buSzPct val="150000"/>
              <a:buFont typeface="Arial" pitchFamily="34" charset="0"/>
              <a:buChar char="•"/>
            </a:pPr>
            <a:r>
              <a:rPr lang="en-US" sz="1800" b="1" dirty="0" smtClean="0">
                <a:solidFill>
                  <a:schemeClr val="tx1"/>
                </a:solidFill>
                <a:latin typeface="Arial" pitchFamily="34" charset="0"/>
                <a:cs typeface="Arial" pitchFamily="34" charset="0"/>
              </a:rPr>
              <a:t>Snap action requiring no electricity</a:t>
            </a:r>
            <a:endParaRPr lang="en-US" sz="1800" b="1" dirty="0" smtClean="0">
              <a:latin typeface="Arial" pitchFamily="34" charset="0"/>
              <a:cs typeface="Arial" pitchFamily="34" charset="0"/>
            </a:endParaRPr>
          </a:p>
        </p:txBody>
      </p:sp>
      <p:sp>
        <p:nvSpPr>
          <p:cNvPr id="58373" name="Rectangle 5"/>
          <p:cNvSpPr>
            <a:spLocks noChangeArrowheads="1"/>
          </p:cNvSpPr>
          <p:nvPr/>
        </p:nvSpPr>
        <p:spPr bwMode="auto">
          <a:xfrm>
            <a:off x="380999" y="2763837"/>
            <a:ext cx="6248401" cy="3453253"/>
          </a:xfrm>
          <a:prstGeom prst="rect">
            <a:avLst/>
          </a:prstGeom>
          <a:noFill/>
          <a:ln w="9525">
            <a:noFill/>
            <a:miter lim="800000"/>
            <a:headEnd/>
            <a:tailEnd/>
          </a:ln>
        </p:spPr>
        <p:txBody>
          <a:bodyPr wrap="square" lIns="0" rIns="0">
            <a:spAutoFit/>
          </a:bodyPr>
          <a:lstStyle/>
          <a:p>
            <a:pPr marL="342900" indent="-342900">
              <a:spcBef>
                <a:spcPct val="20000"/>
              </a:spcBef>
              <a:buClr>
                <a:srgbClr val="C00000"/>
              </a:buClr>
              <a:buSzPct val="150000"/>
              <a:buFont typeface="Arial" pitchFamily="34" charset="0"/>
              <a:buChar char="■"/>
            </a:pPr>
            <a:r>
              <a:rPr lang="en-US" sz="2400" b="1" dirty="0">
                <a:latin typeface="Arial" charset="0"/>
              </a:rPr>
              <a:t>Solid </a:t>
            </a:r>
            <a:r>
              <a:rPr lang="en-US" sz="2400" b="1" dirty="0" smtClean="0">
                <a:latin typeface="Arial" charset="0"/>
              </a:rPr>
              <a:t>State Analog Knob </a:t>
            </a:r>
            <a:r>
              <a:rPr lang="en-US" sz="2400" b="1" dirty="0">
                <a:latin typeface="Arial" charset="0"/>
              </a:rPr>
              <a:t>Controls </a:t>
            </a:r>
            <a:r>
              <a:rPr lang="en-US" sz="2400" b="1" dirty="0" smtClean="0">
                <a:latin typeface="Arial" charset="0"/>
              </a:rPr>
              <a:t>(“A”):</a:t>
            </a:r>
          </a:p>
          <a:p>
            <a:pPr marL="573088" indent="-231775">
              <a:spcBef>
                <a:spcPct val="20000"/>
              </a:spcBef>
              <a:buClr>
                <a:srgbClr val="C00000"/>
              </a:buClr>
              <a:buSzPct val="100000"/>
              <a:buFont typeface="Arial" pitchFamily="34" charset="0"/>
              <a:buChar char="•"/>
            </a:pPr>
            <a:r>
              <a:rPr lang="en-US" sz="2400" b="1" dirty="0" smtClean="0">
                <a:latin typeface="Arial" charset="0"/>
              </a:rPr>
              <a:t> </a:t>
            </a:r>
            <a:r>
              <a:rPr lang="en-US" sz="1800" b="1" dirty="0" smtClean="0">
                <a:latin typeface="Arial" charset="0"/>
              </a:rPr>
              <a:t>Accurate Temperatures digital display control</a:t>
            </a:r>
          </a:p>
          <a:p>
            <a:pPr marL="573088" lvl="1" indent="-231775">
              <a:spcBef>
                <a:spcPct val="20000"/>
              </a:spcBef>
              <a:buClr>
                <a:srgbClr val="C00000"/>
              </a:buClr>
              <a:buSzPct val="140000"/>
            </a:pPr>
            <a:r>
              <a:rPr lang="en-US" sz="1800" b="1" dirty="0" smtClean="0">
                <a:latin typeface="Arial" charset="0"/>
              </a:rPr>
              <a:t>     200</a:t>
            </a:r>
            <a:r>
              <a:rPr lang="en-US" sz="1800" b="1" dirty="0" smtClean="0">
                <a:latin typeface="Arial" charset="0"/>
                <a:cs typeface="Arial" charset="0"/>
              </a:rPr>
              <a:t>°F </a:t>
            </a:r>
            <a:r>
              <a:rPr lang="en-US" sz="1800" b="1" dirty="0">
                <a:latin typeface="Arial" charset="0"/>
                <a:cs typeface="Arial" charset="0"/>
              </a:rPr>
              <a:t>to 390°F</a:t>
            </a:r>
          </a:p>
          <a:p>
            <a:pPr marL="573088" lvl="1" indent="-231775">
              <a:spcBef>
                <a:spcPct val="20000"/>
              </a:spcBef>
              <a:buClr>
                <a:srgbClr val="C00000"/>
              </a:buClr>
              <a:buSzPct val="140000"/>
              <a:buFont typeface="Arial" pitchFamily="34" charset="0"/>
              <a:buChar char="•"/>
            </a:pPr>
            <a:r>
              <a:rPr lang="en-US" sz="1800" b="1" dirty="0">
                <a:latin typeface="Arial" charset="0"/>
              </a:rPr>
              <a:t>Fast </a:t>
            </a:r>
            <a:r>
              <a:rPr lang="en-US" sz="1800" b="1" dirty="0" smtClean="0">
                <a:latin typeface="Arial" charset="0"/>
              </a:rPr>
              <a:t>Recovery </a:t>
            </a:r>
            <a:r>
              <a:rPr lang="en-US" b="1" dirty="0" smtClean="0"/>
              <a:t>– Reacts within 2°F of set temperature</a:t>
            </a:r>
            <a:endParaRPr lang="en-US" sz="1800" b="1" dirty="0">
              <a:latin typeface="Arial" charset="0"/>
            </a:endParaRPr>
          </a:p>
          <a:p>
            <a:pPr marL="573088" lvl="1" indent="-231775">
              <a:spcBef>
                <a:spcPct val="20000"/>
              </a:spcBef>
              <a:buClr>
                <a:srgbClr val="C00000"/>
              </a:buClr>
              <a:buSzPct val="140000"/>
              <a:buFont typeface="Arial" pitchFamily="34" charset="0"/>
              <a:buChar char="•"/>
            </a:pPr>
            <a:r>
              <a:rPr lang="en-US" sz="1800" b="1" dirty="0">
                <a:latin typeface="Arial" charset="0"/>
              </a:rPr>
              <a:t>Temperature Knob </a:t>
            </a:r>
            <a:r>
              <a:rPr lang="en-US" sz="1800" b="1" dirty="0" smtClean="0">
                <a:latin typeface="Arial" charset="0"/>
              </a:rPr>
              <a:t>Control</a:t>
            </a:r>
            <a:endParaRPr lang="en-US" sz="1800" b="1" dirty="0">
              <a:latin typeface="Arial" charset="0"/>
            </a:endParaRPr>
          </a:p>
          <a:p>
            <a:pPr marL="573088" lvl="1" indent="-231775">
              <a:spcBef>
                <a:spcPct val="20000"/>
              </a:spcBef>
              <a:buClr>
                <a:srgbClr val="C00000"/>
              </a:buClr>
              <a:buSzPct val="140000"/>
              <a:buFont typeface="Arial" pitchFamily="34" charset="0"/>
              <a:buChar char="•"/>
            </a:pPr>
            <a:r>
              <a:rPr lang="en-US" sz="1800" b="1" dirty="0">
                <a:latin typeface="Arial" charset="0"/>
              </a:rPr>
              <a:t>Two Melt </a:t>
            </a:r>
            <a:r>
              <a:rPr lang="en-US" sz="1800" b="1" dirty="0" smtClean="0">
                <a:latin typeface="Arial" charset="0"/>
              </a:rPr>
              <a:t>Modes – Solid  / Liquid Shortening </a:t>
            </a:r>
            <a:endParaRPr lang="en-US" sz="1800" b="1" dirty="0">
              <a:latin typeface="Arial" charset="0"/>
            </a:endParaRPr>
          </a:p>
          <a:p>
            <a:pPr marL="573088" lvl="1" indent="-231775">
              <a:spcBef>
                <a:spcPct val="20000"/>
              </a:spcBef>
              <a:buClr>
                <a:srgbClr val="C00000"/>
              </a:buClr>
              <a:buSzPct val="140000"/>
              <a:buFont typeface="Arial" pitchFamily="34" charset="0"/>
              <a:buChar char="•"/>
            </a:pPr>
            <a:r>
              <a:rPr lang="en-US" sz="1800" b="1" dirty="0">
                <a:latin typeface="Arial" charset="0"/>
              </a:rPr>
              <a:t>Push Button “One Touch” filtering (KleenScreen </a:t>
            </a:r>
            <a:r>
              <a:rPr lang="en-US" sz="1800" b="1" i="1" dirty="0">
                <a:latin typeface="Arial" charset="0"/>
              </a:rPr>
              <a:t>PLUS</a:t>
            </a:r>
            <a:r>
              <a:rPr lang="en-US" sz="1800" b="1" dirty="0">
                <a:latin typeface="Arial" charset="0"/>
                <a:cs typeface="Arial" charset="0"/>
              </a:rPr>
              <a:t>® Only)</a:t>
            </a:r>
          </a:p>
          <a:p>
            <a:pPr marL="573088" lvl="1" indent="-231775">
              <a:spcBef>
                <a:spcPct val="20000"/>
              </a:spcBef>
              <a:buClr>
                <a:srgbClr val="C00000"/>
              </a:buClr>
              <a:buSzPct val="140000"/>
              <a:buFont typeface="Arial" pitchFamily="34" charset="0"/>
              <a:buChar char="•"/>
            </a:pPr>
            <a:r>
              <a:rPr lang="en-US" sz="1800" b="1" dirty="0">
                <a:latin typeface="Arial" charset="0"/>
                <a:cs typeface="Arial" charset="0"/>
              </a:rPr>
              <a:t>Easy to Use – Easy to Clean</a:t>
            </a:r>
            <a:endParaRPr lang="en-US" sz="1800" b="1" dirty="0">
              <a:latin typeface="Arial" charset="0"/>
            </a:endParaRPr>
          </a:p>
        </p:txBody>
      </p:sp>
      <p:pic>
        <p:nvPicPr>
          <p:cNvPr id="58375" name="Picture 7" descr="Millivolt Control"/>
          <p:cNvPicPr>
            <a:picLocks noChangeAspect="1" noChangeArrowheads="1"/>
          </p:cNvPicPr>
          <p:nvPr/>
        </p:nvPicPr>
        <p:blipFill>
          <a:blip r:embed="rId3" cstate="print"/>
          <a:srcRect/>
          <a:stretch>
            <a:fillRect/>
          </a:stretch>
        </p:blipFill>
        <p:spPr bwMode="auto">
          <a:xfrm>
            <a:off x="6216114" y="1481137"/>
            <a:ext cx="2590800" cy="1262063"/>
          </a:xfrm>
          <a:prstGeom prst="rect">
            <a:avLst/>
          </a:prstGeom>
          <a:noFill/>
          <a:ln w="9525">
            <a:noFill/>
            <a:miter lim="800000"/>
            <a:headEnd/>
            <a:tailEnd/>
          </a:ln>
        </p:spPr>
      </p:pic>
      <p:pic>
        <p:nvPicPr>
          <p:cNvPr id="10" name="Picture 9" descr="fryer.JPG"/>
          <p:cNvPicPr>
            <a:picLocks noChangeAspect="1"/>
          </p:cNvPicPr>
          <p:nvPr/>
        </p:nvPicPr>
        <p:blipFill>
          <a:blip r:embed="rId4" cstate="print"/>
          <a:stretch>
            <a:fillRect/>
          </a:stretch>
        </p:blipFill>
        <p:spPr>
          <a:xfrm>
            <a:off x="187656" y="6102498"/>
            <a:ext cx="625834" cy="625834"/>
          </a:xfrm>
          <a:prstGeom prst="rect">
            <a:avLst/>
          </a:prstGeom>
        </p:spPr>
      </p:pic>
      <p:pic>
        <p:nvPicPr>
          <p:cNvPr id="9" name="Picture 8" descr="Analog Solid State.jpg"/>
          <p:cNvPicPr>
            <a:picLocks noChangeAspect="1"/>
          </p:cNvPicPr>
          <p:nvPr/>
        </p:nvPicPr>
        <p:blipFill>
          <a:blip r:embed="rId5" cstate="print"/>
          <a:stretch>
            <a:fillRect/>
          </a:stretch>
        </p:blipFill>
        <p:spPr>
          <a:xfrm>
            <a:off x="6340098" y="3425558"/>
            <a:ext cx="2542832" cy="2791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5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Effect transition="in" filter="fade">
                                      <p:cBhvr>
                                        <p:cTn id="12" dur="2000"/>
                                        <p:tgtEl>
                                          <p:spTgt spid="5837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371">
                                            <p:txEl>
                                              <p:pRg st="1" end="1"/>
                                            </p:txEl>
                                          </p:spTgt>
                                        </p:tgtEl>
                                        <p:attrNameLst>
                                          <p:attrName>style.visibility</p:attrName>
                                        </p:attrNameLst>
                                      </p:cBhvr>
                                      <p:to>
                                        <p:strVal val="visible"/>
                                      </p:to>
                                    </p:set>
                                    <p:animEffect transition="in" filter="fade">
                                      <p:cBhvr>
                                        <p:cTn id="15" dur="2000"/>
                                        <p:tgtEl>
                                          <p:spTgt spid="58371">
                                            <p:txEl>
                                              <p:pRg st="1" end="1"/>
                                            </p:txEl>
                                          </p:spTgt>
                                        </p:tgtEl>
                                      </p:cBhvr>
                                    </p:animEffect>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58375"/>
                                        </p:tgtEl>
                                        <p:attrNameLst>
                                          <p:attrName>style.visibility</p:attrName>
                                        </p:attrNameLst>
                                      </p:cBhvr>
                                      <p:to>
                                        <p:strVal val="visible"/>
                                      </p:to>
                                    </p:set>
                                    <p:anim calcmode="lin" valueType="num">
                                      <p:cBhvr>
                                        <p:cTn id="19" dur="500" fill="hold"/>
                                        <p:tgtEl>
                                          <p:spTgt spid="58375"/>
                                        </p:tgtEl>
                                        <p:attrNameLst>
                                          <p:attrName>ppt_w</p:attrName>
                                        </p:attrNameLst>
                                      </p:cBhvr>
                                      <p:tavLst>
                                        <p:tav tm="0">
                                          <p:val>
                                            <p:fltVal val="0"/>
                                          </p:val>
                                        </p:tav>
                                        <p:tav tm="100000">
                                          <p:val>
                                            <p:strVal val="#ppt_w"/>
                                          </p:val>
                                        </p:tav>
                                      </p:tavLst>
                                    </p:anim>
                                    <p:anim calcmode="lin" valueType="num">
                                      <p:cBhvr>
                                        <p:cTn id="20" dur="500" fill="hold"/>
                                        <p:tgtEl>
                                          <p:spTgt spid="5837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8373"/>
                                        </p:tgtEl>
                                        <p:attrNameLst>
                                          <p:attrName>style.visibility</p:attrName>
                                        </p:attrNameLst>
                                      </p:cBhvr>
                                      <p:to>
                                        <p:strVal val="visible"/>
                                      </p:to>
                                    </p:set>
                                    <p:animEffect transition="in" filter="dissolve">
                                      <p:cBhvr>
                                        <p:cTn id="25" dur="500"/>
                                        <p:tgtEl>
                                          <p:spTgt spid="58373"/>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58371"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noAutofit/>
          </a:bodyPr>
          <a:lstStyle/>
          <a:p>
            <a:pPr algn="ctr" eaLnBrk="1" hangingPunct="1"/>
            <a:r>
              <a:rPr lang="en-US" sz="3200" b="1" dirty="0" smtClean="0"/>
              <a:t>Temperature Curves: Millivolt vs. Solid State </a:t>
            </a:r>
          </a:p>
        </p:txBody>
      </p:sp>
      <p:sp>
        <p:nvSpPr>
          <p:cNvPr id="98310" name="Text Box 6"/>
          <p:cNvSpPr txBox="1">
            <a:spLocks noChangeArrowheads="1"/>
          </p:cNvSpPr>
          <p:nvPr/>
        </p:nvSpPr>
        <p:spPr bwMode="auto">
          <a:xfrm>
            <a:off x="142875" y="2819400"/>
            <a:ext cx="1066800" cy="366713"/>
          </a:xfrm>
          <a:prstGeom prst="rect">
            <a:avLst/>
          </a:prstGeom>
          <a:noFill/>
          <a:ln w="9525">
            <a:noFill/>
            <a:miter lim="800000"/>
            <a:headEnd/>
            <a:tailEnd/>
          </a:ln>
        </p:spPr>
        <p:txBody>
          <a:bodyPr>
            <a:spAutoFit/>
          </a:bodyPr>
          <a:lstStyle/>
          <a:p>
            <a:pPr>
              <a:spcBef>
                <a:spcPct val="50000"/>
              </a:spcBef>
            </a:pPr>
            <a:r>
              <a:rPr lang="en-US" sz="1800" b="1" dirty="0"/>
              <a:t>350° F</a:t>
            </a:r>
          </a:p>
        </p:txBody>
      </p:sp>
      <p:sp>
        <p:nvSpPr>
          <p:cNvPr id="98314" name="Text Box 10"/>
          <p:cNvSpPr txBox="1">
            <a:spLocks noChangeArrowheads="1"/>
          </p:cNvSpPr>
          <p:nvPr/>
        </p:nvSpPr>
        <p:spPr bwMode="auto">
          <a:xfrm>
            <a:off x="1143000" y="3886200"/>
            <a:ext cx="2743200" cy="457200"/>
          </a:xfrm>
          <a:prstGeom prst="rect">
            <a:avLst/>
          </a:prstGeom>
          <a:noFill/>
          <a:ln w="9525">
            <a:noFill/>
            <a:miter lim="800000"/>
            <a:headEnd/>
            <a:tailEnd/>
          </a:ln>
        </p:spPr>
        <p:txBody>
          <a:bodyPr>
            <a:spAutoFit/>
          </a:bodyPr>
          <a:lstStyle/>
          <a:p>
            <a:pPr>
              <a:spcBef>
                <a:spcPct val="50000"/>
              </a:spcBef>
            </a:pPr>
            <a:r>
              <a:rPr lang="en-US" sz="2400"/>
              <a:t>Millivolt Controls</a:t>
            </a:r>
          </a:p>
        </p:txBody>
      </p:sp>
      <p:sp>
        <p:nvSpPr>
          <p:cNvPr id="98315" name="Text Box 11"/>
          <p:cNvSpPr txBox="1">
            <a:spLocks noChangeArrowheads="1"/>
          </p:cNvSpPr>
          <p:nvPr/>
        </p:nvSpPr>
        <p:spPr bwMode="auto">
          <a:xfrm>
            <a:off x="142875" y="2133600"/>
            <a:ext cx="990600" cy="366713"/>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rPr>
              <a:t>365° F</a:t>
            </a:r>
          </a:p>
        </p:txBody>
      </p:sp>
      <p:sp>
        <p:nvSpPr>
          <p:cNvPr id="98316" name="Text Box 12"/>
          <p:cNvSpPr txBox="1">
            <a:spLocks noChangeArrowheads="1"/>
          </p:cNvSpPr>
          <p:nvPr/>
        </p:nvSpPr>
        <p:spPr bwMode="auto">
          <a:xfrm>
            <a:off x="142875" y="3519488"/>
            <a:ext cx="990600" cy="366712"/>
          </a:xfrm>
          <a:prstGeom prst="rect">
            <a:avLst/>
          </a:prstGeom>
          <a:noFill/>
          <a:ln w="9525">
            <a:noFill/>
            <a:miter lim="800000"/>
            <a:headEnd/>
            <a:tailEnd/>
          </a:ln>
        </p:spPr>
        <p:txBody>
          <a:bodyPr>
            <a:spAutoFit/>
          </a:bodyPr>
          <a:lstStyle/>
          <a:p>
            <a:pPr>
              <a:spcBef>
                <a:spcPct val="50000"/>
              </a:spcBef>
            </a:pPr>
            <a:r>
              <a:rPr lang="en-US" sz="1800" b="1" dirty="0">
                <a:solidFill>
                  <a:schemeClr val="tx2">
                    <a:lumMod val="50000"/>
                  </a:schemeClr>
                </a:solidFill>
              </a:rPr>
              <a:t>335° F</a:t>
            </a:r>
          </a:p>
        </p:txBody>
      </p:sp>
      <p:graphicFrame>
        <p:nvGraphicFramePr>
          <p:cNvPr id="98317" name="Object 13"/>
          <p:cNvGraphicFramePr>
            <a:graphicFrameLocks noGrp="1" noChangeAspect="1"/>
          </p:cNvGraphicFramePr>
          <p:nvPr>
            <p:ph sz="half" idx="2"/>
          </p:nvPr>
        </p:nvGraphicFramePr>
        <p:xfrm>
          <a:off x="5064125" y="2057400"/>
          <a:ext cx="3013075" cy="1752600"/>
        </p:xfrm>
        <a:graphic>
          <a:graphicData uri="http://schemas.openxmlformats.org/presentationml/2006/ole">
            <mc:AlternateContent xmlns:mc="http://schemas.openxmlformats.org/markup-compatibility/2006">
              <mc:Choice xmlns:v="urn:schemas-microsoft-com:vml" Requires="v">
                <p:oleObj spid="_x0000_s3076" name="AutoCAD Drawing" r:id="rId4" imgW="8143875" imgH="5076825" progId="">
                  <p:embed/>
                </p:oleObj>
              </mc:Choice>
              <mc:Fallback>
                <p:oleObj name="AutoCAD Drawing" r:id="rId4" imgW="8143875" imgH="5076825"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l="17953" t="26422" r="46269" b="50296"/>
                      <a:stretch>
                        <a:fillRect/>
                      </a:stretch>
                    </p:blipFill>
                    <p:spPr bwMode="auto">
                      <a:xfrm>
                        <a:off x="5064125" y="2057400"/>
                        <a:ext cx="30130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8312" name="Object 8"/>
          <p:cNvGraphicFramePr>
            <a:graphicFrameLocks noGrp="1" noChangeAspect="1"/>
          </p:cNvGraphicFramePr>
          <p:nvPr>
            <p:ph sz="half" idx="1"/>
          </p:nvPr>
        </p:nvGraphicFramePr>
        <p:xfrm>
          <a:off x="990600" y="2174875"/>
          <a:ext cx="2895600" cy="1711325"/>
        </p:xfrm>
        <a:graphic>
          <a:graphicData uri="http://schemas.openxmlformats.org/presentationml/2006/ole">
            <mc:AlternateContent xmlns:mc="http://schemas.openxmlformats.org/markup-compatibility/2006">
              <mc:Choice xmlns:v="urn:schemas-microsoft-com:vml" Requires="v">
                <p:oleObj spid="_x0000_s3077" name="AutoCAD Drawing" r:id="rId6" imgW="9096375" imgH="5372100" progId="">
                  <p:embed/>
                </p:oleObj>
              </mc:Choice>
              <mc:Fallback>
                <p:oleObj name="AutoCAD Drawing" r:id="rId6" imgW="9096375" imgH="5372100" progId="">
                  <p:embed/>
                  <p:pic>
                    <p:nvPicPr>
                      <p:cNvPr id="0" name="Picture 3"/>
                      <p:cNvPicPr>
                        <a:picLocks noGrp="1" noChangeAspect="1" noChangeArrowheads="1"/>
                      </p:cNvPicPr>
                      <p:nvPr/>
                    </p:nvPicPr>
                    <p:blipFill>
                      <a:blip r:embed="rId7">
                        <a:extLst>
                          <a:ext uri="{28A0092B-C50C-407E-A947-70E740481C1C}">
                            <a14:useLocalDpi xmlns:a14="http://schemas.microsoft.com/office/drawing/2010/main" val="0"/>
                          </a:ext>
                        </a:extLst>
                      </a:blip>
                      <a:srcRect l="19438" t="30463" r="22247" b="26350"/>
                      <a:stretch>
                        <a:fillRect/>
                      </a:stretch>
                    </p:blipFill>
                    <p:spPr bwMode="auto">
                      <a:xfrm>
                        <a:off x="990600" y="2174875"/>
                        <a:ext cx="2895600"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19" name="Text Box 15"/>
          <p:cNvSpPr txBox="1">
            <a:spLocks noChangeArrowheads="1"/>
          </p:cNvSpPr>
          <p:nvPr/>
        </p:nvSpPr>
        <p:spPr bwMode="auto">
          <a:xfrm>
            <a:off x="4267200" y="2743200"/>
            <a:ext cx="1219200" cy="366713"/>
          </a:xfrm>
          <a:prstGeom prst="rect">
            <a:avLst/>
          </a:prstGeom>
          <a:noFill/>
          <a:ln w="9525">
            <a:noFill/>
            <a:miter lim="800000"/>
            <a:headEnd/>
            <a:tailEnd/>
          </a:ln>
        </p:spPr>
        <p:txBody>
          <a:bodyPr>
            <a:spAutoFit/>
          </a:bodyPr>
          <a:lstStyle/>
          <a:p>
            <a:pPr>
              <a:spcBef>
                <a:spcPct val="50000"/>
              </a:spcBef>
            </a:pPr>
            <a:r>
              <a:rPr lang="en-US" sz="1800" b="1"/>
              <a:t>350° F</a:t>
            </a:r>
          </a:p>
        </p:txBody>
      </p:sp>
      <p:sp>
        <p:nvSpPr>
          <p:cNvPr id="98320" name="Text Box 16"/>
          <p:cNvSpPr txBox="1">
            <a:spLocks noChangeArrowheads="1"/>
          </p:cNvSpPr>
          <p:nvPr/>
        </p:nvSpPr>
        <p:spPr bwMode="auto">
          <a:xfrm>
            <a:off x="4267200" y="2971800"/>
            <a:ext cx="990600" cy="366713"/>
          </a:xfrm>
          <a:prstGeom prst="rect">
            <a:avLst/>
          </a:prstGeom>
          <a:noFill/>
          <a:ln w="9525">
            <a:noFill/>
            <a:miter lim="800000"/>
            <a:headEnd/>
            <a:tailEnd/>
          </a:ln>
        </p:spPr>
        <p:txBody>
          <a:bodyPr>
            <a:spAutoFit/>
          </a:bodyPr>
          <a:lstStyle/>
          <a:p>
            <a:pPr>
              <a:spcBef>
                <a:spcPct val="50000"/>
              </a:spcBef>
            </a:pPr>
            <a:r>
              <a:rPr lang="en-US" sz="1800" b="1" dirty="0">
                <a:solidFill>
                  <a:schemeClr val="tx2"/>
                </a:solidFill>
              </a:rPr>
              <a:t>348° F</a:t>
            </a:r>
          </a:p>
        </p:txBody>
      </p:sp>
      <p:sp>
        <p:nvSpPr>
          <p:cNvPr id="98321" name="Text Box 17"/>
          <p:cNvSpPr txBox="1">
            <a:spLocks noChangeArrowheads="1"/>
          </p:cNvSpPr>
          <p:nvPr/>
        </p:nvSpPr>
        <p:spPr bwMode="auto">
          <a:xfrm>
            <a:off x="4267200" y="2528888"/>
            <a:ext cx="990600" cy="366712"/>
          </a:xfrm>
          <a:prstGeom prst="rect">
            <a:avLst/>
          </a:prstGeom>
          <a:noFill/>
          <a:ln w="9525">
            <a:noFill/>
            <a:miter lim="800000"/>
            <a:headEnd/>
            <a:tailEnd/>
          </a:ln>
        </p:spPr>
        <p:txBody>
          <a:bodyPr>
            <a:spAutoFit/>
          </a:bodyPr>
          <a:lstStyle/>
          <a:p>
            <a:pPr>
              <a:spcBef>
                <a:spcPct val="50000"/>
              </a:spcBef>
            </a:pPr>
            <a:r>
              <a:rPr lang="en-US" sz="1800" b="1" dirty="0">
                <a:solidFill>
                  <a:srgbClr val="C60000"/>
                </a:solidFill>
              </a:rPr>
              <a:t>352° F</a:t>
            </a:r>
          </a:p>
        </p:txBody>
      </p:sp>
      <p:sp>
        <p:nvSpPr>
          <p:cNvPr id="98322" name="Text Box 18"/>
          <p:cNvSpPr txBox="1">
            <a:spLocks noChangeArrowheads="1"/>
          </p:cNvSpPr>
          <p:nvPr/>
        </p:nvSpPr>
        <p:spPr bwMode="auto">
          <a:xfrm>
            <a:off x="4953000" y="3886200"/>
            <a:ext cx="3581400" cy="457200"/>
          </a:xfrm>
          <a:prstGeom prst="rect">
            <a:avLst/>
          </a:prstGeom>
          <a:noFill/>
          <a:ln w="9525">
            <a:noFill/>
            <a:miter lim="800000"/>
            <a:headEnd/>
            <a:tailEnd/>
          </a:ln>
        </p:spPr>
        <p:txBody>
          <a:bodyPr>
            <a:spAutoFit/>
          </a:bodyPr>
          <a:lstStyle/>
          <a:p>
            <a:pPr algn="ctr">
              <a:spcBef>
                <a:spcPct val="50000"/>
              </a:spcBef>
            </a:pPr>
            <a:r>
              <a:rPr lang="en-US" sz="2400" dirty="0"/>
              <a:t>Solid State Controls</a:t>
            </a:r>
          </a:p>
        </p:txBody>
      </p:sp>
      <p:sp>
        <p:nvSpPr>
          <p:cNvPr id="98323" name="Text Box 19"/>
          <p:cNvSpPr txBox="1">
            <a:spLocks noChangeArrowheads="1"/>
          </p:cNvSpPr>
          <p:nvPr/>
        </p:nvSpPr>
        <p:spPr bwMode="auto">
          <a:xfrm>
            <a:off x="990600" y="4495800"/>
            <a:ext cx="3352800" cy="1311275"/>
          </a:xfrm>
          <a:prstGeom prst="rect">
            <a:avLst/>
          </a:prstGeom>
          <a:noFill/>
          <a:ln w="9525">
            <a:noFill/>
            <a:miter lim="800000"/>
            <a:headEnd/>
            <a:tailEnd/>
          </a:ln>
        </p:spPr>
        <p:txBody>
          <a:bodyPr>
            <a:spAutoFit/>
          </a:bodyPr>
          <a:lstStyle/>
          <a:p>
            <a:pPr marL="342900" indent="-342900">
              <a:spcBef>
                <a:spcPct val="50000"/>
              </a:spcBef>
              <a:buFont typeface="Arial" pitchFamily="34" charset="0"/>
              <a:buChar char="–"/>
            </a:pPr>
            <a:r>
              <a:rPr lang="en-US" sz="2000" dirty="0"/>
              <a:t>Slower Recovery</a:t>
            </a:r>
          </a:p>
          <a:p>
            <a:pPr marL="342900" indent="-342900">
              <a:spcBef>
                <a:spcPct val="50000"/>
              </a:spcBef>
              <a:buFont typeface="Arial" pitchFamily="34" charset="0"/>
              <a:buChar char="–"/>
            </a:pPr>
            <a:r>
              <a:rPr lang="en-US" sz="2000" dirty="0"/>
              <a:t>Less Cook Consistency</a:t>
            </a:r>
          </a:p>
          <a:p>
            <a:pPr marL="342900" indent="-342900">
              <a:spcBef>
                <a:spcPct val="50000"/>
              </a:spcBef>
              <a:buFont typeface="Arial" pitchFamily="34" charset="0"/>
              <a:buChar char="–"/>
            </a:pPr>
            <a:r>
              <a:rPr lang="en-US" sz="2000" dirty="0"/>
              <a:t>No Melt Cycles </a:t>
            </a:r>
          </a:p>
        </p:txBody>
      </p:sp>
      <p:sp>
        <p:nvSpPr>
          <p:cNvPr id="98324" name="Text Box 20"/>
          <p:cNvSpPr txBox="1">
            <a:spLocks noChangeArrowheads="1"/>
          </p:cNvSpPr>
          <p:nvPr/>
        </p:nvSpPr>
        <p:spPr bwMode="auto">
          <a:xfrm>
            <a:off x="5105400" y="4495800"/>
            <a:ext cx="3733800" cy="1311275"/>
          </a:xfrm>
          <a:prstGeom prst="rect">
            <a:avLst/>
          </a:prstGeom>
          <a:noFill/>
          <a:ln w="9525">
            <a:noFill/>
            <a:miter lim="800000"/>
            <a:headEnd/>
            <a:tailEnd/>
          </a:ln>
        </p:spPr>
        <p:txBody>
          <a:bodyPr>
            <a:spAutoFit/>
          </a:bodyPr>
          <a:lstStyle/>
          <a:p>
            <a:pPr marL="342900" indent="-342900">
              <a:spcBef>
                <a:spcPct val="50000"/>
              </a:spcBef>
              <a:buClr>
                <a:srgbClr val="006600"/>
              </a:buClr>
              <a:buFont typeface="Calibri" pitchFamily="34" charset="0"/>
              <a:buChar char="√"/>
            </a:pPr>
            <a:r>
              <a:rPr lang="en-US" sz="2000" u="sng" dirty="0"/>
              <a:t>Quick Recovery</a:t>
            </a:r>
          </a:p>
          <a:p>
            <a:pPr marL="342900" indent="-342900">
              <a:spcBef>
                <a:spcPct val="50000"/>
              </a:spcBef>
              <a:buClr>
                <a:srgbClr val="006600"/>
              </a:buClr>
              <a:buFont typeface="Calibri" pitchFamily="34" charset="0"/>
              <a:buChar char="√"/>
            </a:pPr>
            <a:r>
              <a:rPr lang="en-US" sz="2000" u="sng" dirty="0"/>
              <a:t>More Precise Cooking</a:t>
            </a:r>
          </a:p>
          <a:p>
            <a:pPr marL="342900" indent="-342900">
              <a:spcBef>
                <a:spcPct val="50000"/>
              </a:spcBef>
              <a:buClr>
                <a:srgbClr val="006600"/>
              </a:buClr>
              <a:buFont typeface="Calibri" pitchFamily="34" charset="0"/>
              <a:buChar char="√"/>
            </a:pPr>
            <a:r>
              <a:rPr lang="en-US" sz="2000" u="sng" dirty="0"/>
              <a:t>Includes Melt Cycles</a:t>
            </a:r>
          </a:p>
        </p:txBody>
      </p:sp>
      <p:pic>
        <p:nvPicPr>
          <p:cNvPr id="16" name="Picture 15" descr="fryer.JPG"/>
          <p:cNvPicPr>
            <a:picLocks noChangeAspect="1"/>
          </p:cNvPicPr>
          <p:nvPr/>
        </p:nvPicPr>
        <p:blipFill>
          <a:blip r:embed="rId8" cstate="print"/>
          <a:stretch>
            <a:fillRect/>
          </a:stretch>
        </p:blipFill>
        <p:spPr>
          <a:xfrm>
            <a:off x="187656" y="6102498"/>
            <a:ext cx="625834" cy="6258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fade">
                                      <p:cBhvr>
                                        <p:cTn id="7" dur="500"/>
                                        <p:tgtEl>
                                          <p:spTgt spid="9830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8314"/>
                                        </p:tgtEl>
                                        <p:attrNameLst>
                                          <p:attrName>style.visibility</p:attrName>
                                        </p:attrNameLst>
                                      </p:cBhvr>
                                      <p:to>
                                        <p:strVal val="visible"/>
                                      </p:to>
                                    </p:set>
                                    <p:animEffect transition="in" filter="fade">
                                      <p:cBhvr>
                                        <p:cTn id="11" dur="500"/>
                                        <p:tgtEl>
                                          <p:spTgt spid="98314"/>
                                        </p:tgtEl>
                                      </p:cBhvr>
                                    </p:animEffect>
                                  </p:childTnLst>
                                </p:cTn>
                              </p:par>
                              <p:par>
                                <p:cTn id="12" presetID="10" presetClass="entr" presetSubtype="0" fill="hold" nodeType="withEffect">
                                  <p:stCondLst>
                                    <p:cond delay="0"/>
                                  </p:stCondLst>
                                  <p:childTnLst>
                                    <p:set>
                                      <p:cBhvr>
                                        <p:cTn id="13" dur="1" fill="hold">
                                          <p:stCondLst>
                                            <p:cond delay="0"/>
                                          </p:stCondLst>
                                        </p:cTn>
                                        <p:tgtEl>
                                          <p:spTgt spid="98312"/>
                                        </p:tgtEl>
                                        <p:attrNameLst>
                                          <p:attrName>style.visibility</p:attrName>
                                        </p:attrNameLst>
                                      </p:cBhvr>
                                      <p:to>
                                        <p:strVal val="visible"/>
                                      </p:to>
                                    </p:set>
                                    <p:animEffect transition="in" filter="fade">
                                      <p:cBhvr>
                                        <p:cTn id="14" dur="1000"/>
                                        <p:tgtEl>
                                          <p:spTgt spid="983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8310"/>
                                        </p:tgtEl>
                                        <p:attrNameLst>
                                          <p:attrName>style.visibility</p:attrName>
                                        </p:attrNameLst>
                                      </p:cBhvr>
                                      <p:to>
                                        <p:strVal val="visible"/>
                                      </p:to>
                                    </p:set>
                                    <p:animEffect transition="in" filter="fade">
                                      <p:cBhvr>
                                        <p:cTn id="17" dur="500"/>
                                        <p:tgtEl>
                                          <p:spTgt spid="98310"/>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8315"/>
                                        </p:tgtEl>
                                        <p:attrNameLst>
                                          <p:attrName>style.visibility</p:attrName>
                                        </p:attrNameLst>
                                      </p:cBhvr>
                                      <p:to>
                                        <p:strVal val="visible"/>
                                      </p:to>
                                    </p:set>
                                    <p:animEffect transition="in" filter="fade">
                                      <p:cBhvr>
                                        <p:cTn id="21" dur="500"/>
                                        <p:tgtEl>
                                          <p:spTgt spid="9831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8316"/>
                                        </p:tgtEl>
                                        <p:attrNameLst>
                                          <p:attrName>style.visibility</p:attrName>
                                        </p:attrNameLst>
                                      </p:cBhvr>
                                      <p:to>
                                        <p:strVal val="visible"/>
                                      </p:to>
                                    </p:set>
                                    <p:animEffect transition="in" filter="fade">
                                      <p:cBhvr>
                                        <p:cTn id="25" dur="500"/>
                                        <p:tgtEl>
                                          <p:spTgt spid="98316"/>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98323"/>
                                        </p:tgtEl>
                                        <p:attrNameLst>
                                          <p:attrName>style.visibility</p:attrName>
                                        </p:attrNameLst>
                                      </p:cBhvr>
                                      <p:to>
                                        <p:strVal val="visible"/>
                                      </p:to>
                                    </p:set>
                                    <p:animEffect transition="in" filter="fade">
                                      <p:cBhvr>
                                        <p:cTn id="29" dur="500"/>
                                        <p:tgtEl>
                                          <p:spTgt spid="983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8322"/>
                                        </p:tgtEl>
                                        <p:attrNameLst>
                                          <p:attrName>style.visibility</p:attrName>
                                        </p:attrNameLst>
                                      </p:cBhvr>
                                      <p:to>
                                        <p:strVal val="visible"/>
                                      </p:to>
                                    </p:set>
                                    <p:animEffect transition="in" filter="fade">
                                      <p:cBhvr>
                                        <p:cTn id="34" dur="500"/>
                                        <p:tgtEl>
                                          <p:spTgt spid="98322"/>
                                        </p:tgtEl>
                                      </p:cBhvr>
                                    </p:animEffect>
                                  </p:childTnLst>
                                </p:cTn>
                              </p:par>
                              <p:par>
                                <p:cTn id="35" presetID="10" presetClass="entr" presetSubtype="0" fill="hold" nodeType="withEffect">
                                  <p:stCondLst>
                                    <p:cond delay="0"/>
                                  </p:stCondLst>
                                  <p:childTnLst>
                                    <p:set>
                                      <p:cBhvr>
                                        <p:cTn id="36" dur="1" fill="hold">
                                          <p:stCondLst>
                                            <p:cond delay="0"/>
                                          </p:stCondLst>
                                        </p:cTn>
                                        <p:tgtEl>
                                          <p:spTgt spid="98317"/>
                                        </p:tgtEl>
                                        <p:attrNameLst>
                                          <p:attrName>style.visibility</p:attrName>
                                        </p:attrNameLst>
                                      </p:cBhvr>
                                      <p:to>
                                        <p:strVal val="visible"/>
                                      </p:to>
                                    </p:set>
                                    <p:animEffect transition="in" filter="fade">
                                      <p:cBhvr>
                                        <p:cTn id="37" dur="500"/>
                                        <p:tgtEl>
                                          <p:spTgt spid="983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8319"/>
                                        </p:tgtEl>
                                        <p:attrNameLst>
                                          <p:attrName>style.visibility</p:attrName>
                                        </p:attrNameLst>
                                      </p:cBhvr>
                                      <p:to>
                                        <p:strVal val="visible"/>
                                      </p:to>
                                    </p:set>
                                    <p:animEffect transition="in" filter="fade">
                                      <p:cBhvr>
                                        <p:cTn id="40" dur="500"/>
                                        <p:tgtEl>
                                          <p:spTgt spid="98319"/>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8321">
                                            <p:txEl>
                                              <p:pRg st="0" end="0"/>
                                            </p:txEl>
                                          </p:spTgt>
                                        </p:tgtEl>
                                        <p:attrNameLst>
                                          <p:attrName>style.visibility</p:attrName>
                                        </p:attrNameLst>
                                      </p:cBhvr>
                                      <p:to>
                                        <p:strVal val="visible"/>
                                      </p:to>
                                    </p:set>
                                    <p:animEffect transition="in" filter="fade">
                                      <p:cBhvr>
                                        <p:cTn id="44" dur="500"/>
                                        <p:tgtEl>
                                          <p:spTgt spid="98321">
                                            <p:txEl>
                                              <p:pRg st="0" end="0"/>
                                            </p:txEl>
                                          </p:spTgt>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98320"/>
                                        </p:tgtEl>
                                        <p:attrNameLst>
                                          <p:attrName>style.visibility</p:attrName>
                                        </p:attrNameLst>
                                      </p:cBhvr>
                                      <p:to>
                                        <p:strVal val="visible"/>
                                      </p:to>
                                    </p:set>
                                    <p:animEffect transition="in" filter="fade">
                                      <p:cBhvr>
                                        <p:cTn id="48" dur="500"/>
                                        <p:tgtEl>
                                          <p:spTgt spid="98320"/>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98324"/>
                                        </p:tgtEl>
                                        <p:attrNameLst>
                                          <p:attrName>style.visibility</p:attrName>
                                        </p:attrNameLst>
                                      </p:cBhvr>
                                      <p:to>
                                        <p:strVal val="visible"/>
                                      </p:to>
                                    </p:set>
                                    <p:animEffect transition="in" filter="fade">
                                      <p:cBhvr>
                                        <p:cTn id="52" dur="500"/>
                                        <p:tgtEl>
                                          <p:spTgt spid="9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P spid="98310" grpId="0"/>
      <p:bldP spid="98314" grpId="0"/>
      <p:bldP spid="98315" grpId="0"/>
      <p:bldP spid="98316" grpId="0"/>
      <p:bldP spid="98319" grpId="0"/>
      <p:bldP spid="98320" grpId="0"/>
      <p:bldP spid="98322" grpId="0"/>
      <p:bldP spid="98323" grpId="0"/>
      <p:bldP spid="983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499092-G2.avi">
            <a:hlinkClick r:id="" action="ppaction://media"/>
          </p:cNvPr>
          <p:cNvPicPr>
            <a:picLocks noRot="1" noChangeAspect="1"/>
          </p:cNvPicPr>
          <p:nvPr>
            <a:videoFile r:link="rId1"/>
          </p:nvPr>
        </p:nvPicPr>
        <p:blipFill>
          <a:blip r:embed="rId5" cstate="print"/>
          <a:srcRect l="27022" t="25704" r="26568" b="6147"/>
          <a:stretch>
            <a:fillRect/>
          </a:stretch>
        </p:blipFill>
        <p:spPr>
          <a:xfrm>
            <a:off x="5258697" y="4818185"/>
            <a:ext cx="2223557" cy="1910147"/>
          </a:xfrm>
          <a:prstGeom prst="rect">
            <a:avLst/>
          </a:prstGeom>
        </p:spPr>
      </p:pic>
      <p:sp>
        <p:nvSpPr>
          <p:cNvPr id="22531" name="Text Box 3"/>
          <p:cNvSpPr txBox="1">
            <a:spLocks noChangeArrowheads="1"/>
          </p:cNvSpPr>
          <p:nvPr/>
        </p:nvSpPr>
        <p:spPr bwMode="auto">
          <a:xfrm>
            <a:off x="123097" y="159052"/>
            <a:ext cx="7948241" cy="707886"/>
          </a:xfrm>
          <a:prstGeom prst="rect">
            <a:avLst/>
          </a:prstGeom>
          <a:noFill/>
          <a:ln w="9525">
            <a:noFill/>
            <a:miter lim="800000"/>
            <a:headEnd/>
            <a:tailEnd/>
          </a:ln>
        </p:spPr>
        <p:txBody>
          <a:bodyPr wrap="square">
            <a:spAutoFit/>
          </a:bodyPr>
          <a:lstStyle/>
          <a:p>
            <a:pPr>
              <a:spcBef>
                <a:spcPct val="50000"/>
              </a:spcBef>
            </a:pPr>
            <a:r>
              <a:rPr lang="en-US" sz="4000" b="1" dirty="0">
                <a:latin typeface="+mj-lt"/>
              </a:rPr>
              <a:t>KleenScreen </a:t>
            </a:r>
            <a:r>
              <a:rPr lang="en-US" sz="4000" b="1" i="1" dirty="0">
                <a:latin typeface="+mj-lt"/>
              </a:rPr>
              <a:t>PLUS</a:t>
            </a:r>
            <a:r>
              <a:rPr lang="en-US" sz="4000" b="1" dirty="0">
                <a:latin typeface="+mj-lt"/>
              </a:rPr>
              <a:t>® </a:t>
            </a:r>
            <a:r>
              <a:rPr lang="en-US" sz="4000" b="1" dirty="0" smtClean="0">
                <a:latin typeface="+mj-lt"/>
              </a:rPr>
              <a:t>Filtration </a:t>
            </a:r>
            <a:r>
              <a:rPr lang="en-US" sz="3200" b="1" dirty="0" smtClean="0"/>
              <a:t>System</a:t>
            </a:r>
            <a:endParaRPr lang="en-US" sz="3200" b="1" dirty="0"/>
          </a:p>
        </p:txBody>
      </p:sp>
      <p:sp>
        <p:nvSpPr>
          <p:cNvPr id="71684" name="Rectangle 4"/>
          <p:cNvSpPr>
            <a:spLocks noChangeArrowheads="1"/>
          </p:cNvSpPr>
          <p:nvPr/>
        </p:nvSpPr>
        <p:spPr bwMode="auto">
          <a:xfrm>
            <a:off x="4913791" y="1303460"/>
            <a:ext cx="4114800" cy="2825389"/>
          </a:xfrm>
          <a:prstGeom prst="rect">
            <a:avLst/>
          </a:prstGeom>
          <a:noFill/>
          <a:ln w="9525">
            <a:noFill/>
            <a:miter lim="800000"/>
            <a:headEnd/>
            <a:tailEnd/>
          </a:ln>
        </p:spPr>
        <p:txBody>
          <a:bodyPr wrap="square" lIns="0" rIns="0">
            <a:spAutoFit/>
          </a:bodyPr>
          <a:lstStyle/>
          <a:p>
            <a:pPr marL="342900" indent="-342900">
              <a:lnSpc>
                <a:spcPct val="90000"/>
              </a:lnSpc>
              <a:spcBef>
                <a:spcPct val="20000"/>
              </a:spcBef>
              <a:buClr>
                <a:srgbClr val="FF0000"/>
              </a:buClr>
              <a:buSzPct val="140000"/>
              <a:buFont typeface="Arial" pitchFamily="34" charset="0"/>
              <a:buChar char="♥"/>
            </a:pPr>
            <a:r>
              <a:rPr lang="en-US" sz="1400" b="1" i="1" dirty="0" smtClean="0">
                <a:latin typeface="Arial" charset="0"/>
              </a:rPr>
              <a:t>Patented</a:t>
            </a:r>
            <a:r>
              <a:rPr lang="en-US" sz="1400" dirty="0" smtClean="0">
                <a:latin typeface="Arial" charset="0"/>
              </a:rPr>
              <a:t> </a:t>
            </a:r>
            <a:r>
              <a:rPr lang="en-US" sz="1400" b="1" dirty="0" smtClean="0">
                <a:latin typeface="Arial" charset="0"/>
              </a:rPr>
              <a:t> </a:t>
            </a:r>
            <a:r>
              <a:rPr lang="en-US" sz="1400" b="1" dirty="0">
                <a:latin typeface="Arial" charset="0"/>
              </a:rPr>
              <a:t>Drawer style design</a:t>
            </a:r>
          </a:p>
          <a:p>
            <a:pPr marL="342900" indent="-342900">
              <a:lnSpc>
                <a:spcPct val="90000"/>
              </a:lnSpc>
              <a:spcBef>
                <a:spcPct val="20000"/>
              </a:spcBef>
              <a:buClr>
                <a:srgbClr val="FF0000"/>
              </a:buClr>
              <a:buSzPct val="140000"/>
              <a:buFont typeface="Arial" pitchFamily="34" charset="0"/>
              <a:buChar char="♥"/>
            </a:pPr>
            <a:r>
              <a:rPr lang="en-US" sz="1400" b="1" dirty="0" smtClean="0">
                <a:latin typeface="Arial" charset="0"/>
              </a:rPr>
              <a:t>Fabric </a:t>
            </a:r>
            <a:r>
              <a:rPr lang="en-US" sz="1400" b="1" dirty="0">
                <a:latin typeface="Arial" charset="0"/>
              </a:rPr>
              <a:t>Filter Envelope , </a:t>
            </a:r>
            <a:r>
              <a:rPr lang="en-US" sz="1400" i="1" dirty="0">
                <a:latin typeface="Arial" charset="0"/>
              </a:rPr>
              <a:t>OR</a:t>
            </a:r>
          </a:p>
          <a:p>
            <a:pPr marL="342900" indent="-342900">
              <a:lnSpc>
                <a:spcPct val="90000"/>
              </a:lnSpc>
              <a:spcBef>
                <a:spcPct val="20000"/>
              </a:spcBef>
              <a:buClr>
                <a:srgbClr val="FF0000"/>
              </a:buClr>
              <a:buSzPct val="140000"/>
              <a:buFont typeface="Arial" pitchFamily="34" charset="0"/>
              <a:buChar char="♥"/>
            </a:pPr>
            <a:r>
              <a:rPr lang="en-US" sz="1400" b="1" dirty="0">
                <a:latin typeface="Arial" charset="0"/>
              </a:rPr>
              <a:t>Paperless filter screen</a:t>
            </a:r>
          </a:p>
          <a:p>
            <a:pPr marL="342900" indent="-342900">
              <a:lnSpc>
                <a:spcPct val="90000"/>
              </a:lnSpc>
              <a:spcBef>
                <a:spcPct val="20000"/>
              </a:spcBef>
              <a:buClr>
                <a:srgbClr val="FF0000"/>
              </a:buClr>
              <a:buSzPct val="140000"/>
              <a:buFont typeface="Arial" pitchFamily="34" charset="0"/>
              <a:buChar char="♥"/>
            </a:pPr>
            <a:r>
              <a:rPr lang="en-US" sz="1400" b="1" dirty="0">
                <a:latin typeface="Arial" charset="0"/>
              </a:rPr>
              <a:t>Hands-free operation</a:t>
            </a:r>
            <a:endParaRPr lang="en-US" sz="1000" b="1" dirty="0">
              <a:latin typeface="Arial" charset="0"/>
            </a:endParaRPr>
          </a:p>
          <a:p>
            <a:pPr marL="342900" indent="-342900">
              <a:lnSpc>
                <a:spcPct val="90000"/>
              </a:lnSpc>
              <a:spcBef>
                <a:spcPct val="20000"/>
              </a:spcBef>
              <a:buClr>
                <a:srgbClr val="FF0000"/>
              </a:buClr>
              <a:buSzPct val="140000"/>
              <a:buFont typeface="Arial" pitchFamily="34" charset="0"/>
              <a:buChar char="♥"/>
            </a:pPr>
            <a:r>
              <a:rPr lang="en-US" sz="1400" b="1" dirty="0">
                <a:latin typeface="Arial" charset="0"/>
              </a:rPr>
              <a:t>Lightweight </a:t>
            </a:r>
            <a:r>
              <a:rPr lang="en-US" sz="1000" b="1" dirty="0">
                <a:latin typeface="Arial" charset="0"/>
              </a:rPr>
              <a:t>( Less than 12 lbs., full assembly ) </a:t>
            </a:r>
          </a:p>
          <a:p>
            <a:pPr marL="342900" indent="-342900">
              <a:lnSpc>
                <a:spcPct val="90000"/>
              </a:lnSpc>
              <a:spcBef>
                <a:spcPct val="20000"/>
              </a:spcBef>
              <a:buClr>
                <a:srgbClr val="FF0000"/>
              </a:buClr>
              <a:buSzPct val="140000"/>
              <a:buFont typeface="Arial" pitchFamily="34" charset="0"/>
              <a:buChar char="♥"/>
            </a:pPr>
            <a:r>
              <a:rPr lang="en-US" sz="1400" b="1" dirty="0">
                <a:latin typeface="Arial" charset="0"/>
              </a:rPr>
              <a:t>Large filter pan capacity </a:t>
            </a:r>
            <a:r>
              <a:rPr lang="en-US" sz="1000" b="1" dirty="0">
                <a:latin typeface="Arial" charset="0"/>
              </a:rPr>
              <a:t>( 70</a:t>
            </a:r>
            <a:r>
              <a:rPr lang="en-US" sz="1000" b="1" i="1" u="sng" dirty="0">
                <a:latin typeface="Arial" charset="0"/>
              </a:rPr>
              <a:t> or</a:t>
            </a:r>
            <a:r>
              <a:rPr lang="en-US" sz="1000" b="1" dirty="0">
                <a:latin typeface="Arial" charset="0"/>
              </a:rPr>
              <a:t> 110 lbs )</a:t>
            </a:r>
          </a:p>
          <a:p>
            <a:pPr marL="342900" indent="-342900">
              <a:lnSpc>
                <a:spcPct val="90000"/>
              </a:lnSpc>
              <a:spcBef>
                <a:spcPct val="20000"/>
              </a:spcBef>
              <a:buClr>
                <a:srgbClr val="FF0000"/>
              </a:buClr>
              <a:buSzPct val="140000"/>
              <a:buFont typeface="Arial" pitchFamily="34" charset="0"/>
              <a:buChar char="♥"/>
            </a:pPr>
            <a:r>
              <a:rPr lang="en-US" sz="1400" b="1" dirty="0">
                <a:latin typeface="Arial" charset="0"/>
              </a:rPr>
              <a:t>DVI &gt;  Drain Valve Interlock Switch</a:t>
            </a:r>
          </a:p>
          <a:p>
            <a:pPr marL="342900" indent="-342900">
              <a:lnSpc>
                <a:spcPct val="90000"/>
              </a:lnSpc>
              <a:spcBef>
                <a:spcPct val="20000"/>
              </a:spcBef>
              <a:buClr>
                <a:srgbClr val="FF0000"/>
              </a:buClr>
              <a:buSzPct val="140000"/>
              <a:buFont typeface="Arial" pitchFamily="34" charset="0"/>
              <a:buChar char="♥"/>
            </a:pPr>
            <a:r>
              <a:rPr lang="en-US" sz="1400" b="1" dirty="0" smtClean="0">
                <a:latin typeface="Arial" charset="0"/>
              </a:rPr>
              <a:t>Solenoid </a:t>
            </a:r>
            <a:r>
              <a:rPr lang="en-US" sz="1400" b="1" dirty="0">
                <a:latin typeface="Arial" charset="0"/>
              </a:rPr>
              <a:t>Switch Engages the Filter</a:t>
            </a:r>
          </a:p>
          <a:p>
            <a:pPr marL="342900" indent="-342900">
              <a:lnSpc>
                <a:spcPct val="90000"/>
              </a:lnSpc>
              <a:spcBef>
                <a:spcPct val="20000"/>
              </a:spcBef>
              <a:buClr>
                <a:srgbClr val="FF0000"/>
              </a:buClr>
              <a:buSzPct val="140000"/>
              <a:buFont typeface="Arial" pitchFamily="34" charset="0"/>
              <a:buChar char="♥"/>
            </a:pPr>
            <a:r>
              <a:rPr lang="en-US" sz="1400" b="1" dirty="0" smtClean="0">
                <a:latin typeface="Arial" charset="0"/>
              </a:rPr>
              <a:t>One </a:t>
            </a:r>
            <a:r>
              <a:rPr lang="en-US" sz="1400" b="1" dirty="0">
                <a:latin typeface="Arial" charset="0"/>
              </a:rPr>
              <a:t>Button Touch To Filter a Fryer</a:t>
            </a:r>
          </a:p>
          <a:p>
            <a:pPr marL="342900" indent="-342900">
              <a:lnSpc>
                <a:spcPct val="90000"/>
              </a:lnSpc>
              <a:spcBef>
                <a:spcPct val="20000"/>
              </a:spcBef>
              <a:buClr>
                <a:srgbClr val="FF0000"/>
              </a:buClr>
              <a:buSzPct val="140000"/>
              <a:buFont typeface="Arial" pitchFamily="34" charset="0"/>
              <a:buChar char="♥"/>
            </a:pPr>
            <a:r>
              <a:rPr lang="en-US" sz="1400" b="1" dirty="0" smtClean="0">
                <a:latin typeface="Arial" charset="0"/>
              </a:rPr>
              <a:t>Boil </a:t>
            </a:r>
            <a:r>
              <a:rPr lang="en-US" sz="1400" b="1" dirty="0">
                <a:latin typeface="Arial" charset="0"/>
              </a:rPr>
              <a:t>Out By-pass Assembly</a:t>
            </a:r>
          </a:p>
          <a:p>
            <a:pPr marL="342900" indent="-342900">
              <a:lnSpc>
                <a:spcPct val="90000"/>
              </a:lnSpc>
              <a:spcBef>
                <a:spcPct val="20000"/>
              </a:spcBef>
              <a:buClr>
                <a:srgbClr val="FF0000"/>
              </a:buClr>
              <a:buSzPct val="140000"/>
              <a:buFont typeface="Arial" pitchFamily="34" charset="0"/>
              <a:buChar char="♥"/>
            </a:pPr>
            <a:r>
              <a:rPr lang="en-US" sz="1400" b="1" dirty="0" smtClean="0">
                <a:latin typeface="Arial" charset="0"/>
              </a:rPr>
              <a:t>Oil </a:t>
            </a:r>
            <a:r>
              <a:rPr lang="en-US" sz="1400" b="1" dirty="0">
                <a:latin typeface="Arial" charset="0"/>
              </a:rPr>
              <a:t>Reclamation Connections</a:t>
            </a:r>
          </a:p>
          <a:p>
            <a:pPr marL="342900" indent="-342900">
              <a:lnSpc>
                <a:spcPct val="90000"/>
              </a:lnSpc>
              <a:spcBef>
                <a:spcPct val="20000"/>
              </a:spcBef>
              <a:buClr>
                <a:srgbClr val="FF0000"/>
              </a:buClr>
              <a:buSzPct val="140000"/>
              <a:buFont typeface="Wingdings" pitchFamily="2" charset="2"/>
              <a:buChar char="Ø"/>
            </a:pPr>
            <a:endParaRPr lang="en-US" sz="1000" b="1" dirty="0">
              <a:latin typeface="Arial" charset="0"/>
            </a:endParaRPr>
          </a:p>
        </p:txBody>
      </p:sp>
      <p:pic>
        <p:nvPicPr>
          <p:cNvPr id="6" name="Picture 5" descr="fryer.JPG"/>
          <p:cNvPicPr>
            <a:picLocks noChangeAspect="1"/>
          </p:cNvPicPr>
          <p:nvPr/>
        </p:nvPicPr>
        <p:blipFill>
          <a:blip r:embed="rId6" cstate="print"/>
          <a:stretch>
            <a:fillRect/>
          </a:stretch>
        </p:blipFill>
        <p:spPr>
          <a:xfrm>
            <a:off x="187656" y="6102498"/>
            <a:ext cx="625834" cy="625834"/>
          </a:xfrm>
          <a:prstGeom prst="rect">
            <a:avLst/>
          </a:prstGeom>
        </p:spPr>
      </p:pic>
      <p:pic>
        <p:nvPicPr>
          <p:cNvPr id="2457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004521"/>
            <a:ext cx="451485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499092-G3 MOVIE.avi">
            <a:hlinkClick r:id="" action="ppaction://media"/>
          </p:cNvPr>
          <p:cNvPicPr>
            <a:picLocks noRot="1" noChangeAspect="1"/>
          </p:cNvPicPr>
          <p:nvPr>
            <a:videoFile r:link="rId2"/>
          </p:nvPr>
        </p:nvPicPr>
        <p:blipFill>
          <a:blip r:embed="rId8" cstate="print"/>
          <a:srcRect l="33981" t="26409" r="30213" b="9455"/>
          <a:stretch>
            <a:fillRect/>
          </a:stretch>
        </p:blipFill>
        <p:spPr>
          <a:xfrm>
            <a:off x="3123553" y="4818185"/>
            <a:ext cx="2059550" cy="1881790"/>
          </a:xfrm>
          <a:prstGeom prst="rect">
            <a:avLst/>
          </a:prstGeom>
        </p:spPr>
      </p:pic>
      <p:sp>
        <p:nvSpPr>
          <p:cNvPr id="2" name="Rectangle 1"/>
          <p:cNvSpPr/>
          <p:nvPr/>
        </p:nvSpPr>
        <p:spPr>
          <a:xfrm>
            <a:off x="7693267" y="5200587"/>
            <a:ext cx="1169377" cy="830997"/>
          </a:xfrm>
          <a:prstGeom prst="rect">
            <a:avLst/>
          </a:prstGeom>
        </p:spPr>
        <p:txBody>
          <a:bodyPr wrap="square">
            <a:spAutoFit/>
          </a:bodyPr>
          <a:lstStyle/>
          <a:p>
            <a:r>
              <a:rPr lang="en-US" sz="1200" b="1" dirty="0"/>
              <a:t>Filters particulates down to a 0.5 </a:t>
            </a:r>
            <a:r>
              <a:rPr lang="en-US" sz="1200" b="1" dirty="0" smtClean="0"/>
              <a:t>microns</a:t>
            </a:r>
            <a:endParaRPr lang="en-US" sz="1200" b="1" dirty="0"/>
          </a:p>
        </p:txBody>
      </p:sp>
      <p:pic>
        <p:nvPicPr>
          <p:cNvPr id="2457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6335" y="62338"/>
            <a:ext cx="1141511" cy="11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dissolve">
                                      <p:cBhvr>
                                        <p:cTn id="7" dur="500"/>
                                        <p:tgtEl>
                                          <p:spTgt spid="71684">
                                            <p:txEl>
                                              <p:pRg st="0" end="0"/>
                                            </p:txEl>
                                          </p:spTgt>
                                        </p:tgtEl>
                                      </p:cBhvr>
                                    </p:animEffect>
                                  </p:childTnLst>
                                </p:cTn>
                              </p:par>
                            </p:childTnLst>
                          </p:cTn>
                        </p:par>
                        <p:par>
                          <p:cTn id="8" fill="hold">
                            <p:stCondLst>
                              <p:cond delay="500"/>
                            </p:stCondLst>
                            <p:childTnLst>
                              <p:par>
                                <p:cTn id="9" presetID="9" presetClass="entr" presetSubtype="0" fill="hold" grpId="1" nodeType="afterEffect">
                                  <p:stCondLst>
                                    <p:cond delay="0"/>
                                  </p:stCondLst>
                                  <p:childTnLst>
                                    <p:set>
                                      <p:cBhvr>
                                        <p:cTn id="10" dur="1" fill="hold">
                                          <p:stCondLst>
                                            <p:cond delay="0"/>
                                          </p:stCondLst>
                                        </p:cTn>
                                        <p:tgtEl>
                                          <p:spTgt spid="71684">
                                            <p:txEl>
                                              <p:pRg st="1" end="1"/>
                                            </p:txEl>
                                          </p:spTgt>
                                        </p:tgtEl>
                                        <p:attrNameLst>
                                          <p:attrName>style.visibility</p:attrName>
                                        </p:attrNameLst>
                                      </p:cBhvr>
                                      <p:to>
                                        <p:strVal val="visible"/>
                                      </p:to>
                                    </p:set>
                                    <p:animEffect transition="in" filter="dissolve">
                                      <p:cBhvr>
                                        <p:cTn id="11" dur="500"/>
                                        <p:tgtEl>
                                          <p:spTgt spid="71684">
                                            <p:txEl>
                                              <p:pRg st="1" end="1"/>
                                            </p:txEl>
                                          </p:spTgt>
                                        </p:tgtEl>
                                      </p:cBhvr>
                                    </p:animEffect>
                                  </p:childTnLst>
                                </p:cTn>
                              </p:par>
                            </p:childTnLst>
                          </p:cTn>
                        </p:par>
                        <p:par>
                          <p:cTn id="12" fill="hold">
                            <p:stCondLst>
                              <p:cond delay="1000"/>
                            </p:stCondLst>
                            <p:childTnLst>
                              <p:par>
                                <p:cTn id="13" presetID="9" presetClass="entr" presetSubtype="0" fill="hold" grpId="1" nodeType="afterEffect">
                                  <p:stCondLst>
                                    <p:cond delay="0"/>
                                  </p:stCondLst>
                                  <p:childTnLst>
                                    <p:set>
                                      <p:cBhvr>
                                        <p:cTn id="14" dur="1" fill="hold">
                                          <p:stCondLst>
                                            <p:cond delay="0"/>
                                          </p:stCondLst>
                                        </p:cTn>
                                        <p:tgtEl>
                                          <p:spTgt spid="71684">
                                            <p:txEl>
                                              <p:pRg st="2" end="2"/>
                                            </p:txEl>
                                          </p:spTgt>
                                        </p:tgtEl>
                                        <p:attrNameLst>
                                          <p:attrName>style.visibility</p:attrName>
                                        </p:attrNameLst>
                                      </p:cBhvr>
                                      <p:to>
                                        <p:strVal val="visible"/>
                                      </p:to>
                                    </p:set>
                                    <p:animEffect transition="in" filter="dissolve">
                                      <p:cBhvr>
                                        <p:cTn id="15" dur="500"/>
                                        <p:tgtEl>
                                          <p:spTgt spid="71684">
                                            <p:txEl>
                                              <p:pRg st="2" end="2"/>
                                            </p:txEl>
                                          </p:spTgt>
                                        </p:tgtEl>
                                      </p:cBhvr>
                                    </p:animEffect>
                                  </p:childTnLst>
                                </p:cTn>
                              </p:par>
                            </p:childTnLst>
                          </p:cTn>
                        </p:par>
                        <p:par>
                          <p:cTn id="16" fill="hold">
                            <p:stCondLst>
                              <p:cond delay="1500"/>
                            </p:stCondLst>
                            <p:childTnLst>
                              <p:par>
                                <p:cTn id="17" presetID="9" presetClass="entr" presetSubtype="0" fill="hold" grpId="1" nodeType="afterEffect">
                                  <p:stCondLst>
                                    <p:cond delay="0"/>
                                  </p:stCondLst>
                                  <p:childTnLst>
                                    <p:set>
                                      <p:cBhvr>
                                        <p:cTn id="18" dur="1" fill="hold">
                                          <p:stCondLst>
                                            <p:cond delay="0"/>
                                          </p:stCondLst>
                                        </p:cTn>
                                        <p:tgtEl>
                                          <p:spTgt spid="71684">
                                            <p:txEl>
                                              <p:pRg st="3" end="3"/>
                                            </p:txEl>
                                          </p:spTgt>
                                        </p:tgtEl>
                                        <p:attrNameLst>
                                          <p:attrName>style.visibility</p:attrName>
                                        </p:attrNameLst>
                                      </p:cBhvr>
                                      <p:to>
                                        <p:strVal val="visible"/>
                                      </p:to>
                                    </p:set>
                                    <p:animEffect transition="in" filter="dissolve">
                                      <p:cBhvr>
                                        <p:cTn id="19" dur="500"/>
                                        <p:tgtEl>
                                          <p:spTgt spid="71684">
                                            <p:txEl>
                                              <p:pRg st="3" end="3"/>
                                            </p:txEl>
                                          </p:spTgt>
                                        </p:tgtEl>
                                      </p:cBhvr>
                                    </p:animEffect>
                                  </p:childTnLst>
                                </p:cTn>
                              </p:par>
                            </p:childTnLst>
                          </p:cTn>
                        </p:par>
                        <p:par>
                          <p:cTn id="20" fill="hold">
                            <p:stCondLst>
                              <p:cond delay="2000"/>
                            </p:stCondLst>
                            <p:childTnLst>
                              <p:par>
                                <p:cTn id="21" presetID="9" presetClass="entr" presetSubtype="0" fill="hold" grpId="1" nodeType="afterEffect">
                                  <p:stCondLst>
                                    <p:cond delay="0"/>
                                  </p:stCondLst>
                                  <p:childTnLst>
                                    <p:set>
                                      <p:cBhvr>
                                        <p:cTn id="22" dur="1" fill="hold">
                                          <p:stCondLst>
                                            <p:cond delay="0"/>
                                          </p:stCondLst>
                                        </p:cTn>
                                        <p:tgtEl>
                                          <p:spTgt spid="71684">
                                            <p:txEl>
                                              <p:pRg st="4" end="4"/>
                                            </p:txEl>
                                          </p:spTgt>
                                        </p:tgtEl>
                                        <p:attrNameLst>
                                          <p:attrName>style.visibility</p:attrName>
                                        </p:attrNameLst>
                                      </p:cBhvr>
                                      <p:to>
                                        <p:strVal val="visible"/>
                                      </p:to>
                                    </p:set>
                                    <p:animEffect transition="in" filter="dissolve">
                                      <p:cBhvr>
                                        <p:cTn id="23" dur="500"/>
                                        <p:tgtEl>
                                          <p:spTgt spid="71684">
                                            <p:txEl>
                                              <p:pRg st="4" end="4"/>
                                            </p:txEl>
                                          </p:spTgt>
                                        </p:tgtEl>
                                      </p:cBhvr>
                                    </p:animEffect>
                                  </p:childTnLst>
                                </p:cTn>
                              </p:par>
                            </p:childTnLst>
                          </p:cTn>
                        </p:par>
                        <p:par>
                          <p:cTn id="24" fill="hold">
                            <p:stCondLst>
                              <p:cond delay="2500"/>
                            </p:stCondLst>
                            <p:childTnLst>
                              <p:par>
                                <p:cTn id="25" presetID="9" presetClass="entr" presetSubtype="0" fill="hold" grpId="1" nodeType="afterEffect">
                                  <p:stCondLst>
                                    <p:cond delay="0"/>
                                  </p:stCondLst>
                                  <p:childTnLst>
                                    <p:set>
                                      <p:cBhvr>
                                        <p:cTn id="26" dur="1" fill="hold">
                                          <p:stCondLst>
                                            <p:cond delay="0"/>
                                          </p:stCondLst>
                                        </p:cTn>
                                        <p:tgtEl>
                                          <p:spTgt spid="71684">
                                            <p:txEl>
                                              <p:pRg st="5" end="5"/>
                                            </p:txEl>
                                          </p:spTgt>
                                        </p:tgtEl>
                                        <p:attrNameLst>
                                          <p:attrName>style.visibility</p:attrName>
                                        </p:attrNameLst>
                                      </p:cBhvr>
                                      <p:to>
                                        <p:strVal val="visible"/>
                                      </p:to>
                                    </p:set>
                                    <p:animEffect transition="in" filter="dissolve">
                                      <p:cBhvr>
                                        <p:cTn id="27" dur="500"/>
                                        <p:tgtEl>
                                          <p:spTgt spid="71684">
                                            <p:txEl>
                                              <p:pRg st="5" end="5"/>
                                            </p:txEl>
                                          </p:spTgt>
                                        </p:tgtEl>
                                      </p:cBhvr>
                                    </p:animEffect>
                                  </p:childTnLst>
                                </p:cTn>
                              </p:par>
                            </p:childTnLst>
                          </p:cTn>
                        </p:par>
                        <p:par>
                          <p:cTn id="28" fill="hold">
                            <p:stCondLst>
                              <p:cond delay="3000"/>
                            </p:stCondLst>
                            <p:childTnLst>
                              <p:par>
                                <p:cTn id="29" presetID="9" presetClass="entr" presetSubtype="0" fill="hold" grpId="1" nodeType="afterEffect">
                                  <p:stCondLst>
                                    <p:cond delay="0"/>
                                  </p:stCondLst>
                                  <p:childTnLst>
                                    <p:set>
                                      <p:cBhvr>
                                        <p:cTn id="30" dur="1" fill="hold">
                                          <p:stCondLst>
                                            <p:cond delay="0"/>
                                          </p:stCondLst>
                                        </p:cTn>
                                        <p:tgtEl>
                                          <p:spTgt spid="71684">
                                            <p:txEl>
                                              <p:pRg st="6" end="6"/>
                                            </p:txEl>
                                          </p:spTgt>
                                        </p:tgtEl>
                                        <p:attrNameLst>
                                          <p:attrName>style.visibility</p:attrName>
                                        </p:attrNameLst>
                                      </p:cBhvr>
                                      <p:to>
                                        <p:strVal val="visible"/>
                                      </p:to>
                                    </p:set>
                                    <p:animEffect transition="in" filter="dissolve">
                                      <p:cBhvr>
                                        <p:cTn id="31" dur="500"/>
                                        <p:tgtEl>
                                          <p:spTgt spid="71684">
                                            <p:txEl>
                                              <p:pRg st="6" end="6"/>
                                            </p:txEl>
                                          </p:spTgt>
                                        </p:tgtEl>
                                      </p:cBhvr>
                                    </p:animEffect>
                                  </p:childTnLst>
                                </p:cTn>
                              </p:par>
                            </p:childTnLst>
                          </p:cTn>
                        </p:par>
                        <p:par>
                          <p:cTn id="32" fill="hold">
                            <p:stCondLst>
                              <p:cond delay="3500"/>
                            </p:stCondLst>
                            <p:childTnLst>
                              <p:par>
                                <p:cTn id="33" presetID="9" presetClass="entr" presetSubtype="0" fill="hold" grpId="1" nodeType="afterEffect">
                                  <p:stCondLst>
                                    <p:cond delay="0"/>
                                  </p:stCondLst>
                                  <p:childTnLst>
                                    <p:set>
                                      <p:cBhvr>
                                        <p:cTn id="34" dur="1" fill="hold">
                                          <p:stCondLst>
                                            <p:cond delay="0"/>
                                          </p:stCondLst>
                                        </p:cTn>
                                        <p:tgtEl>
                                          <p:spTgt spid="71684">
                                            <p:txEl>
                                              <p:pRg st="7" end="7"/>
                                            </p:txEl>
                                          </p:spTgt>
                                        </p:tgtEl>
                                        <p:attrNameLst>
                                          <p:attrName>style.visibility</p:attrName>
                                        </p:attrNameLst>
                                      </p:cBhvr>
                                      <p:to>
                                        <p:strVal val="visible"/>
                                      </p:to>
                                    </p:set>
                                    <p:animEffect transition="in" filter="dissolve">
                                      <p:cBhvr>
                                        <p:cTn id="35" dur="500"/>
                                        <p:tgtEl>
                                          <p:spTgt spid="71684">
                                            <p:txEl>
                                              <p:pRg st="7" end="7"/>
                                            </p:txEl>
                                          </p:spTgt>
                                        </p:tgtEl>
                                      </p:cBhvr>
                                    </p:animEffect>
                                  </p:childTnLst>
                                </p:cTn>
                              </p:par>
                            </p:childTnLst>
                          </p:cTn>
                        </p:par>
                        <p:par>
                          <p:cTn id="36" fill="hold">
                            <p:stCondLst>
                              <p:cond delay="4000"/>
                            </p:stCondLst>
                            <p:childTnLst>
                              <p:par>
                                <p:cTn id="37" presetID="9" presetClass="entr" presetSubtype="0" fill="hold" grpId="1" nodeType="afterEffect">
                                  <p:stCondLst>
                                    <p:cond delay="0"/>
                                  </p:stCondLst>
                                  <p:childTnLst>
                                    <p:set>
                                      <p:cBhvr>
                                        <p:cTn id="38" dur="1" fill="hold">
                                          <p:stCondLst>
                                            <p:cond delay="0"/>
                                          </p:stCondLst>
                                        </p:cTn>
                                        <p:tgtEl>
                                          <p:spTgt spid="71684">
                                            <p:txEl>
                                              <p:pRg st="8" end="8"/>
                                            </p:txEl>
                                          </p:spTgt>
                                        </p:tgtEl>
                                        <p:attrNameLst>
                                          <p:attrName>style.visibility</p:attrName>
                                        </p:attrNameLst>
                                      </p:cBhvr>
                                      <p:to>
                                        <p:strVal val="visible"/>
                                      </p:to>
                                    </p:set>
                                    <p:animEffect transition="in" filter="dissolve">
                                      <p:cBhvr>
                                        <p:cTn id="39" dur="500"/>
                                        <p:tgtEl>
                                          <p:spTgt spid="71684">
                                            <p:txEl>
                                              <p:pRg st="8" end="8"/>
                                            </p:txEl>
                                          </p:spTgt>
                                        </p:tgtEl>
                                      </p:cBhvr>
                                    </p:animEffect>
                                  </p:childTnLst>
                                </p:cTn>
                              </p:par>
                            </p:childTnLst>
                          </p:cTn>
                        </p:par>
                        <p:par>
                          <p:cTn id="40" fill="hold">
                            <p:stCondLst>
                              <p:cond delay="4500"/>
                            </p:stCondLst>
                            <p:childTnLst>
                              <p:par>
                                <p:cTn id="41" presetID="9" presetClass="entr" presetSubtype="0" fill="hold" grpId="1" nodeType="afterEffect">
                                  <p:stCondLst>
                                    <p:cond delay="0"/>
                                  </p:stCondLst>
                                  <p:childTnLst>
                                    <p:set>
                                      <p:cBhvr>
                                        <p:cTn id="42" dur="1" fill="hold">
                                          <p:stCondLst>
                                            <p:cond delay="0"/>
                                          </p:stCondLst>
                                        </p:cTn>
                                        <p:tgtEl>
                                          <p:spTgt spid="71684">
                                            <p:txEl>
                                              <p:pRg st="9" end="9"/>
                                            </p:txEl>
                                          </p:spTgt>
                                        </p:tgtEl>
                                        <p:attrNameLst>
                                          <p:attrName>style.visibility</p:attrName>
                                        </p:attrNameLst>
                                      </p:cBhvr>
                                      <p:to>
                                        <p:strVal val="visible"/>
                                      </p:to>
                                    </p:set>
                                    <p:animEffect transition="in" filter="dissolve">
                                      <p:cBhvr>
                                        <p:cTn id="43" dur="1000"/>
                                        <p:tgtEl>
                                          <p:spTgt spid="71684">
                                            <p:txEl>
                                              <p:pRg st="9" end="9"/>
                                            </p:txEl>
                                          </p:spTgt>
                                        </p:tgtEl>
                                      </p:cBhvr>
                                    </p:animEffect>
                                  </p:childTnLst>
                                </p:cTn>
                              </p:par>
                            </p:childTnLst>
                          </p:cTn>
                        </p:par>
                        <p:par>
                          <p:cTn id="44" fill="hold">
                            <p:stCondLst>
                              <p:cond delay="5500"/>
                            </p:stCondLst>
                            <p:childTnLst>
                              <p:par>
                                <p:cTn id="45" presetID="9" presetClass="entr" presetSubtype="0" fill="hold" grpId="1" nodeType="afterEffect">
                                  <p:stCondLst>
                                    <p:cond delay="0"/>
                                  </p:stCondLst>
                                  <p:childTnLst>
                                    <p:set>
                                      <p:cBhvr>
                                        <p:cTn id="46" dur="1" fill="hold">
                                          <p:stCondLst>
                                            <p:cond delay="0"/>
                                          </p:stCondLst>
                                        </p:cTn>
                                        <p:tgtEl>
                                          <p:spTgt spid="71684">
                                            <p:txEl>
                                              <p:pRg st="10" end="10"/>
                                            </p:txEl>
                                          </p:spTgt>
                                        </p:tgtEl>
                                        <p:attrNameLst>
                                          <p:attrName>style.visibility</p:attrName>
                                        </p:attrNameLst>
                                      </p:cBhvr>
                                      <p:to>
                                        <p:strVal val="visible"/>
                                      </p:to>
                                    </p:set>
                                    <p:animEffect transition="in" filter="dissolve">
                                      <p:cBhvr>
                                        <p:cTn id="47" dur="500"/>
                                        <p:tgtEl>
                                          <p:spTgt spid="7168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7168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afterEffect">
                                  <p:stCondLst>
                                    <p:cond delay="0"/>
                                  </p:stCondLst>
                                  <p:childTnLst>
                                    <p:set>
                                      <p:cBhvr>
                                        <p:cTn id="62" dur="1" fill="hold">
                                          <p:stCondLst>
                                            <p:cond delay="0"/>
                                          </p:stCondLst>
                                        </p:cTn>
                                        <p:tgtEl>
                                          <p:spTgt spid="71684">
                                            <p:txEl>
                                              <p:pRg st="0" end="0"/>
                                            </p:txEl>
                                          </p:spTgt>
                                        </p:tgtEl>
                                        <p:attrNameLst>
                                          <p:attrName>style.visibility</p:attrName>
                                        </p:attrNameLst>
                                      </p:cBhvr>
                                      <p:to>
                                        <p:strVal val="visible"/>
                                      </p:to>
                                    </p:set>
                                    <p:animEffect transition="in" filter="fade">
                                      <p:cBhvr>
                                        <p:cTn id="63" dur="500"/>
                                        <p:tgtEl>
                                          <p:spTgt spid="71684">
                                            <p:txEl>
                                              <p:pRg st="0" end="0"/>
                                            </p:txEl>
                                          </p:spTgt>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71684">
                                            <p:txEl>
                                              <p:pRg st="1" end="1"/>
                                            </p:txEl>
                                          </p:spTgt>
                                        </p:tgtEl>
                                        <p:attrNameLst>
                                          <p:attrName>style.visibility</p:attrName>
                                        </p:attrNameLst>
                                      </p:cBhvr>
                                      <p:to>
                                        <p:strVal val="visible"/>
                                      </p:to>
                                    </p:set>
                                    <p:animEffect transition="in" filter="fade">
                                      <p:cBhvr>
                                        <p:cTn id="67" dur="500"/>
                                        <p:tgtEl>
                                          <p:spTgt spid="71684">
                                            <p:txEl>
                                              <p:pRg st="1" end="1"/>
                                            </p:txEl>
                                          </p:spTgt>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71684">
                                            <p:txEl>
                                              <p:pRg st="2" end="2"/>
                                            </p:txEl>
                                          </p:spTgt>
                                        </p:tgtEl>
                                        <p:attrNameLst>
                                          <p:attrName>style.visibility</p:attrName>
                                        </p:attrNameLst>
                                      </p:cBhvr>
                                      <p:to>
                                        <p:strVal val="visible"/>
                                      </p:to>
                                    </p:set>
                                    <p:animEffect transition="in" filter="fade">
                                      <p:cBhvr>
                                        <p:cTn id="71" dur="500"/>
                                        <p:tgtEl>
                                          <p:spTgt spid="71684">
                                            <p:txEl>
                                              <p:pRg st="2" end="2"/>
                                            </p:txEl>
                                          </p:spTgt>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71684">
                                            <p:txEl>
                                              <p:pRg st="3" end="3"/>
                                            </p:txEl>
                                          </p:spTgt>
                                        </p:tgtEl>
                                        <p:attrNameLst>
                                          <p:attrName>style.visibility</p:attrName>
                                        </p:attrNameLst>
                                      </p:cBhvr>
                                      <p:to>
                                        <p:strVal val="visible"/>
                                      </p:to>
                                    </p:set>
                                    <p:animEffect transition="in" filter="fade">
                                      <p:cBhvr>
                                        <p:cTn id="75" dur="500"/>
                                        <p:tgtEl>
                                          <p:spTgt spid="71684">
                                            <p:txEl>
                                              <p:pRg st="3" end="3"/>
                                            </p:txEl>
                                          </p:spTgt>
                                        </p:tgtEl>
                                      </p:cBhvr>
                                    </p:animEffec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71684">
                                            <p:txEl>
                                              <p:pRg st="4" end="4"/>
                                            </p:txEl>
                                          </p:spTgt>
                                        </p:tgtEl>
                                        <p:attrNameLst>
                                          <p:attrName>style.visibility</p:attrName>
                                        </p:attrNameLst>
                                      </p:cBhvr>
                                      <p:to>
                                        <p:strVal val="visible"/>
                                      </p:to>
                                    </p:set>
                                    <p:animEffect transition="in" filter="fade">
                                      <p:cBhvr>
                                        <p:cTn id="79" dur="2000"/>
                                        <p:tgtEl>
                                          <p:spTgt spid="71684">
                                            <p:txEl>
                                              <p:pRg st="4" end="4"/>
                                            </p:txEl>
                                          </p:spTgt>
                                        </p:tgtEl>
                                      </p:cBhvr>
                                    </p:animEffect>
                                  </p:childTnLst>
                                </p:cTn>
                              </p:par>
                            </p:childTnLst>
                          </p:cTn>
                        </p:par>
                        <p:par>
                          <p:cTn id="80" fill="hold">
                            <p:stCondLst>
                              <p:cond delay="4000"/>
                            </p:stCondLst>
                            <p:childTnLst>
                              <p:par>
                                <p:cTn id="81" presetID="10" presetClass="entr" presetSubtype="0" fill="hold" grpId="0" nodeType="afterEffect">
                                  <p:stCondLst>
                                    <p:cond delay="0"/>
                                  </p:stCondLst>
                                  <p:childTnLst>
                                    <p:set>
                                      <p:cBhvr>
                                        <p:cTn id="82" dur="1" fill="hold">
                                          <p:stCondLst>
                                            <p:cond delay="0"/>
                                          </p:stCondLst>
                                        </p:cTn>
                                        <p:tgtEl>
                                          <p:spTgt spid="71684">
                                            <p:txEl>
                                              <p:pRg st="5" end="5"/>
                                            </p:txEl>
                                          </p:spTgt>
                                        </p:tgtEl>
                                        <p:attrNameLst>
                                          <p:attrName>style.visibility</p:attrName>
                                        </p:attrNameLst>
                                      </p:cBhvr>
                                      <p:to>
                                        <p:strVal val="visible"/>
                                      </p:to>
                                    </p:set>
                                    <p:animEffect transition="in" filter="fade">
                                      <p:cBhvr>
                                        <p:cTn id="83" dur="500"/>
                                        <p:tgtEl>
                                          <p:spTgt spid="71684">
                                            <p:txEl>
                                              <p:pRg st="5" end="5"/>
                                            </p:txEl>
                                          </p:spTgt>
                                        </p:tgtEl>
                                      </p:cBhvr>
                                    </p:animEffect>
                                  </p:childTnLst>
                                </p:cTn>
                              </p:par>
                            </p:childTnLst>
                          </p:cTn>
                        </p:par>
                        <p:par>
                          <p:cTn id="84" fill="hold">
                            <p:stCondLst>
                              <p:cond delay="4500"/>
                            </p:stCondLst>
                            <p:childTnLst>
                              <p:par>
                                <p:cTn id="85" presetID="10" presetClass="entr" presetSubtype="0" fill="hold" grpId="0" nodeType="afterEffect">
                                  <p:stCondLst>
                                    <p:cond delay="0"/>
                                  </p:stCondLst>
                                  <p:childTnLst>
                                    <p:set>
                                      <p:cBhvr>
                                        <p:cTn id="86" dur="1" fill="hold">
                                          <p:stCondLst>
                                            <p:cond delay="0"/>
                                          </p:stCondLst>
                                        </p:cTn>
                                        <p:tgtEl>
                                          <p:spTgt spid="71684">
                                            <p:txEl>
                                              <p:pRg st="6" end="6"/>
                                            </p:txEl>
                                          </p:spTgt>
                                        </p:tgtEl>
                                        <p:attrNameLst>
                                          <p:attrName>style.visibility</p:attrName>
                                        </p:attrNameLst>
                                      </p:cBhvr>
                                      <p:to>
                                        <p:strVal val="visible"/>
                                      </p:to>
                                    </p:set>
                                    <p:animEffect transition="in" filter="fade">
                                      <p:cBhvr>
                                        <p:cTn id="87" dur="500"/>
                                        <p:tgtEl>
                                          <p:spTgt spid="71684">
                                            <p:txEl>
                                              <p:pRg st="6" end="6"/>
                                            </p:txEl>
                                          </p:spTgt>
                                        </p:tgtEl>
                                      </p:cBhvr>
                                    </p:animEffect>
                                  </p:childTnLst>
                                </p:cTn>
                              </p:par>
                            </p:childTnLst>
                          </p:cTn>
                        </p:par>
                        <p:par>
                          <p:cTn id="88" fill="hold">
                            <p:stCondLst>
                              <p:cond delay="5000"/>
                            </p:stCondLst>
                            <p:childTnLst>
                              <p:par>
                                <p:cTn id="89" presetID="10" presetClass="entr" presetSubtype="0" fill="hold" grpId="0" nodeType="afterEffect">
                                  <p:stCondLst>
                                    <p:cond delay="0"/>
                                  </p:stCondLst>
                                  <p:childTnLst>
                                    <p:set>
                                      <p:cBhvr>
                                        <p:cTn id="90" dur="1" fill="hold">
                                          <p:stCondLst>
                                            <p:cond delay="0"/>
                                          </p:stCondLst>
                                        </p:cTn>
                                        <p:tgtEl>
                                          <p:spTgt spid="71684">
                                            <p:txEl>
                                              <p:pRg st="7" end="7"/>
                                            </p:txEl>
                                          </p:spTgt>
                                        </p:tgtEl>
                                        <p:attrNameLst>
                                          <p:attrName>style.visibility</p:attrName>
                                        </p:attrNameLst>
                                      </p:cBhvr>
                                      <p:to>
                                        <p:strVal val="visible"/>
                                      </p:to>
                                    </p:set>
                                    <p:animEffect transition="in" filter="fade">
                                      <p:cBhvr>
                                        <p:cTn id="91" dur="500"/>
                                        <p:tgtEl>
                                          <p:spTgt spid="71684">
                                            <p:txEl>
                                              <p:pRg st="7" end="7"/>
                                            </p:txEl>
                                          </p:spTgt>
                                        </p:tgtEl>
                                      </p:cBhvr>
                                    </p:animEffect>
                                  </p:childTnLst>
                                </p:cTn>
                              </p:par>
                            </p:childTnLst>
                          </p:cTn>
                        </p:par>
                        <p:par>
                          <p:cTn id="92" fill="hold">
                            <p:stCondLst>
                              <p:cond delay="5500"/>
                            </p:stCondLst>
                            <p:childTnLst>
                              <p:par>
                                <p:cTn id="93" presetID="10" presetClass="entr" presetSubtype="0" fill="hold" grpId="0" nodeType="afterEffect">
                                  <p:stCondLst>
                                    <p:cond delay="0"/>
                                  </p:stCondLst>
                                  <p:childTnLst>
                                    <p:set>
                                      <p:cBhvr>
                                        <p:cTn id="94" dur="1" fill="hold">
                                          <p:stCondLst>
                                            <p:cond delay="0"/>
                                          </p:stCondLst>
                                        </p:cTn>
                                        <p:tgtEl>
                                          <p:spTgt spid="71684">
                                            <p:txEl>
                                              <p:pRg st="8" end="8"/>
                                            </p:txEl>
                                          </p:spTgt>
                                        </p:tgtEl>
                                        <p:attrNameLst>
                                          <p:attrName>style.visibility</p:attrName>
                                        </p:attrNameLst>
                                      </p:cBhvr>
                                      <p:to>
                                        <p:strVal val="visible"/>
                                      </p:to>
                                    </p:set>
                                    <p:animEffect transition="in" filter="fade">
                                      <p:cBhvr>
                                        <p:cTn id="95" dur="500"/>
                                        <p:tgtEl>
                                          <p:spTgt spid="71684">
                                            <p:txEl>
                                              <p:pRg st="8" end="8"/>
                                            </p:txEl>
                                          </p:spTgt>
                                        </p:tgtEl>
                                      </p:cBhvr>
                                    </p:animEffect>
                                  </p:childTnLst>
                                </p:cTn>
                              </p:par>
                            </p:childTnLst>
                          </p:cTn>
                        </p:par>
                        <p:par>
                          <p:cTn id="96" fill="hold">
                            <p:stCondLst>
                              <p:cond delay="6000"/>
                            </p:stCondLst>
                            <p:childTnLst>
                              <p:par>
                                <p:cTn id="97" presetID="10" presetClass="entr" presetSubtype="0" fill="hold" grpId="0" nodeType="afterEffect">
                                  <p:stCondLst>
                                    <p:cond delay="0"/>
                                  </p:stCondLst>
                                  <p:childTnLst>
                                    <p:set>
                                      <p:cBhvr>
                                        <p:cTn id="98" dur="1" fill="hold">
                                          <p:stCondLst>
                                            <p:cond delay="0"/>
                                          </p:stCondLst>
                                        </p:cTn>
                                        <p:tgtEl>
                                          <p:spTgt spid="71684">
                                            <p:txEl>
                                              <p:pRg st="9" end="9"/>
                                            </p:txEl>
                                          </p:spTgt>
                                        </p:tgtEl>
                                        <p:attrNameLst>
                                          <p:attrName>style.visibility</p:attrName>
                                        </p:attrNameLst>
                                      </p:cBhvr>
                                      <p:to>
                                        <p:strVal val="visible"/>
                                      </p:to>
                                    </p:set>
                                    <p:animEffect transition="in" filter="fade">
                                      <p:cBhvr>
                                        <p:cTn id="99" dur="500"/>
                                        <p:tgtEl>
                                          <p:spTgt spid="71684">
                                            <p:txEl>
                                              <p:pRg st="9" end="9"/>
                                            </p:txEl>
                                          </p:spTgt>
                                        </p:tgtEl>
                                      </p:cBhvr>
                                    </p:animEffect>
                                  </p:childTnLst>
                                </p:cTn>
                              </p:par>
                            </p:childTnLst>
                          </p:cTn>
                        </p:par>
                        <p:par>
                          <p:cTn id="100" fill="hold">
                            <p:stCondLst>
                              <p:cond delay="6500"/>
                            </p:stCondLst>
                            <p:childTnLst>
                              <p:par>
                                <p:cTn id="101" presetID="10" presetClass="entr" presetSubtype="0" fill="hold" grpId="0" nodeType="afterEffect">
                                  <p:stCondLst>
                                    <p:cond delay="2000"/>
                                  </p:stCondLst>
                                  <p:childTnLst>
                                    <p:set>
                                      <p:cBhvr>
                                        <p:cTn id="102" dur="1" fill="hold">
                                          <p:stCondLst>
                                            <p:cond delay="0"/>
                                          </p:stCondLst>
                                        </p:cTn>
                                        <p:tgtEl>
                                          <p:spTgt spid="71684">
                                            <p:txEl>
                                              <p:pRg st="10" end="10"/>
                                            </p:txEl>
                                          </p:spTgt>
                                        </p:tgtEl>
                                        <p:attrNameLst>
                                          <p:attrName>style.visibility</p:attrName>
                                        </p:attrNameLst>
                                      </p:cBhvr>
                                      <p:to>
                                        <p:strVal val="visible"/>
                                      </p:to>
                                    </p:set>
                                    <p:animEffect transition="in" filter="fade">
                                      <p:cBhvr>
                                        <p:cTn id="103" dur="500"/>
                                        <p:tgtEl>
                                          <p:spTgt spid="71684">
                                            <p:txEl>
                                              <p:pRg st="10" end="10"/>
                                            </p:txEl>
                                          </p:spTgt>
                                        </p:tgtEl>
                                      </p:cBhvr>
                                    </p:animEffect>
                                  </p:childTnLst>
                                </p:cTn>
                              </p:par>
                            </p:childTnLst>
                          </p:cTn>
                        </p:par>
                      </p:childTnLst>
                    </p:cTn>
                  </p:par>
                </p:childTnLst>
              </p:cTn>
              <p:nextCondLst>
                <p:cond evt="onClick" delay="0">
                  <p:tgtEl>
                    <p:spTgt spid="71684"/>
                  </p:tgtEl>
                </p:cond>
              </p:nextCondLst>
            </p:seq>
            <p:video>
              <p:cMediaNode>
                <p:cTn id="104" fill="hold" display="0">
                  <p:stCondLst>
                    <p:cond delay="indefinite"/>
                  </p:stCondLst>
                  <p:endCondLst>
                    <p:cond evt="onNext" delay="0">
                      <p:tgtEl>
                        <p:sldTgt/>
                      </p:tgtEl>
                    </p:cond>
                    <p:cond evt="onPrev" delay="0">
                      <p:tgtEl>
                        <p:sldTgt/>
                      </p:tgtEl>
                    </p:cond>
                  </p:endCondLst>
                </p:cTn>
                <p:tgtEl>
                  <p:spTgt spid="7"/>
                </p:tgtEl>
              </p:cMediaNode>
            </p:video>
            <p:video>
              <p:cMediaNode>
                <p:cTn id="105"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71684" grpId="0" build="p" bldLvl="5" autoUpdateAnimBg="0" advAuto="2000"/>
      <p:bldP spid="71684" grpId="1" build="allAtOnce" bldLvl="5"/>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1295400"/>
            <a:ext cx="7772400" cy="369888"/>
          </a:xfrm>
        </p:spPr>
        <p:txBody>
          <a:bodyPr>
            <a:normAutofit fontScale="90000"/>
          </a:bodyPr>
          <a:lstStyle/>
          <a:p>
            <a:pPr eaLnBrk="1" hangingPunct="1"/>
            <a:r>
              <a:rPr lang="en-US" sz="2400" b="1" dirty="0" smtClean="0">
                <a:cs typeface="Arial" charset="0"/>
              </a:rPr>
              <a:t>Goal is to Remove as much Particulate as Possible</a:t>
            </a:r>
          </a:p>
        </p:txBody>
      </p:sp>
      <p:sp>
        <p:nvSpPr>
          <p:cNvPr id="74756" name="Cloud"/>
          <p:cNvSpPr>
            <a:spLocks noChangeAspect="1" noEditPoints="1" noChangeArrowheads="1"/>
          </p:cNvSpPr>
          <p:nvPr/>
        </p:nvSpPr>
        <p:spPr bwMode="auto">
          <a:xfrm>
            <a:off x="1295400" y="2590800"/>
            <a:ext cx="381000" cy="1905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4757" name="Cloud"/>
          <p:cNvSpPr>
            <a:spLocks noChangeAspect="1" noEditPoints="1" noChangeArrowheads="1"/>
          </p:cNvSpPr>
          <p:nvPr/>
        </p:nvSpPr>
        <p:spPr bwMode="auto">
          <a:xfrm>
            <a:off x="2438400" y="2519363"/>
            <a:ext cx="2133600" cy="21701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800">
              <a:latin typeface="Arial" pitchFamily="34" charset="0"/>
            </a:endParaRPr>
          </a:p>
        </p:txBody>
      </p:sp>
      <p:sp>
        <p:nvSpPr>
          <p:cNvPr id="74758" name="Text Box 6"/>
          <p:cNvSpPr txBox="1">
            <a:spLocks noChangeArrowheads="1"/>
          </p:cNvSpPr>
          <p:nvPr/>
        </p:nvSpPr>
        <p:spPr bwMode="auto">
          <a:xfrm>
            <a:off x="2362200" y="2967038"/>
            <a:ext cx="2438400" cy="400110"/>
          </a:xfrm>
          <a:prstGeom prst="rect">
            <a:avLst/>
          </a:prstGeom>
          <a:noFill/>
          <a:ln w="9525">
            <a:noFill/>
            <a:miter lim="800000"/>
            <a:headEnd/>
            <a:tailEnd/>
          </a:ln>
        </p:spPr>
        <p:txBody>
          <a:bodyPr>
            <a:spAutoFit/>
          </a:bodyPr>
          <a:lstStyle/>
          <a:p>
            <a:pPr algn="ctr"/>
            <a:r>
              <a:rPr lang="en-US" sz="2000" b="1" dirty="0" smtClean="0">
                <a:latin typeface="Arial" charset="0"/>
              </a:rPr>
              <a:t>25-30 </a:t>
            </a:r>
            <a:r>
              <a:rPr lang="en-US" sz="2000" b="1" dirty="0">
                <a:latin typeface="Arial" charset="0"/>
              </a:rPr>
              <a:t>Microns</a:t>
            </a:r>
          </a:p>
        </p:txBody>
      </p:sp>
      <p:sp>
        <p:nvSpPr>
          <p:cNvPr id="24583" name="Text Box 7"/>
          <p:cNvSpPr txBox="1">
            <a:spLocks noChangeArrowheads="1"/>
          </p:cNvSpPr>
          <p:nvPr/>
        </p:nvSpPr>
        <p:spPr bwMode="auto">
          <a:xfrm>
            <a:off x="914400" y="4303713"/>
            <a:ext cx="1905000" cy="366712"/>
          </a:xfrm>
          <a:prstGeom prst="rect">
            <a:avLst/>
          </a:prstGeom>
          <a:noFill/>
          <a:ln w="9525">
            <a:noFill/>
            <a:miter lim="800000"/>
            <a:headEnd/>
            <a:tailEnd/>
          </a:ln>
        </p:spPr>
        <p:txBody>
          <a:bodyPr>
            <a:spAutoFit/>
          </a:bodyPr>
          <a:lstStyle/>
          <a:p>
            <a:endParaRPr lang="en-US" sz="1800">
              <a:latin typeface="Arial" charset="0"/>
            </a:endParaRPr>
          </a:p>
        </p:txBody>
      </p:sp>
      <p:sp>
        <p:nvSpPr>
          <p:cNvPr id="24584" name="Text Box 8"/>
          <p:cNvSpPr txBox="1">
            <a:spLocks noChangeArrowheads="1"/>
          </p:cNvSpPr>
          <p:nvPr/>
        </p:nvSpPr>
        <p:spPr bwMode="auto">
          <a:xfrm>
            <a:off x="990600" y="4419600"/>
            <a:ext cx="1752600" cy="366713"/>
          </a:xfrm>
          <a:prstGeom prst="rect">
            <a:avLst/>
          </a:prstGeom>
          <a:noFill/>
          <a:ln w="9525">
            <a:noFill/>
            <a:miter lim="800000"/>
            <a:headEnd/>
            <a:tailEnd/>
          </a:ln>
        </p:spPr>
        <p:txBody>
          <a:bodyPr>
            <a:spAutoFit/>
          </a:bodyPr>
          <a:lstStyle/>
          <a:p>
            <a:endParaRPr lang="en-US" sz="1800">
              <a:latin typeface="Arial" charset="0"/>
            </a:endParaRPr>
          </a:p>
        </p:txBody>
      </p:sp>
      <p:sp>
        <p:nvSpPr>
          <p:cNvPr id="24585" name="Text Box 9"/>
          <p:cNvSpPr txBox="1">
            <a:spLocks noChangeArrowheads="1"/>
          </p:cNvSpPr>
          <p:nvPr/>
        </p:nvSpPr>
        <p:spPr bwMode="auto">
          <a:xfrm>
            <a:off x="685800" y="4303713"/>
            <a:ext cx="2286000" cy="366712"/>
          </a:xfrm>
          <a:prstGeom prst="rect">
            <a:avLst/>
          </a:prstGeom>
          <a:noFill/>
          <a:ln w="9525">
            <a:noFill/>
            <a:miter lim="800000"/>
            <a:headEnd/>
            <a:tailEnd/>
          </a:ln>
        </p:spPr>
        <p:txBody>
          <a:bodyPr>
            <a:spAutoFit/>
          </a:bodyPr>
          <a:lstStyle/>
          <a:p>
            <a:endParaRPr lang="en-US" sz="1800">
              <a:latin typeface="Arial" charset="0"/>
            </a:endParaRPr>
          </a:p>
        </p:txBody>
      </p:sp>
      <p:sp>
        <p:nvSpPr>
          <p:cNvPr id="74762" name="Text Box 10"/>
          <p:cNvSpPr txBox="1">
            <a:spLocks noChangeArrowheads="1"/>
          </p:cNvSpPr>
          <p:nvPr/>
        </p:nvSpPr>
        <p:spPr bwMode="auto">
          <a:xfrm>
            <a:off x="457200" y="2971800"/>
            <a:ext cx="1878013" cy="461963"/>
          </a:xfrm>
          <a:prstGeom prst="rect">
            <a:avLst/>
          </a:prstGeom>
          <a:noFill/>
          <a:ln w="9525">
            <a:noFill/>
            <a:miter lim="800000"/>
            <a:headEnd/>
            <a:tailEnd/>
          </a:ln>
        </p:spPr>
        <p:txBody>
          <a:bodyPr wrap="none">
            <a:spAutoFit/>
          </a:bodyPr>
          <a:lstStyle/>
          <a:p>
            <a:r>
              <a:rPr lang="en-US" sz="2400" b="1" dirty="0">
                <a:latin typeface="Arial" charset="0"/>
              </a:rPr>
              <a:t>0.5 Microns</a:t>
            </a:r>
          </a:p>
        </p:txBody>
      </p:sp>
      <p:sp>
        <p:nvSpPr>
          <p:cNvPr id="74764" name="Text Box 12"/>
          <p:cNvSpPr txBox="1">
            <a:spLocks noChangeArrowheads="1"/>
          </p:cNvSpPr>
          <p:nvPr/>
        </p:nvSpPr>
        <p:spPr bwMode="auto">
          <a:xfrm>
            <a:off x="2286000" y="3581400"/>
            <a:ext cx="2438400" cy="400050"/>
          </a:xfrm>
          <a:prstGeom prst="rect">
            <a:avLst/>
          </a:prstGeom>
          <a:noFill/>
          <a:ln w="9525">
            <a:noFill/>
            <a:miter lim="800000"/>
            <a:headEnd/>
            <a:tailEnd/>
          </a:ln>
        </p:spPr>
        <p:txBody>
          <a:bodyPr>
            <a:spAutoFit/>
          </a:bodyPr>
          <a:lstStyle/>
          <a:p>
            <a:pPr algn="ctr">
              <a:spcBef>
                <a:spcPct val="50000"/>
              </a:spcBef>
              <a:defRPr/>
            </a:pPr>
            <a:r>
              <a:rPr lang="en-US" sz="2000" b="1" dirty="0">
                <a:solidFill>
                  <a:srgbClr val="FF0000"/>
                </a:solidFill>
                <a:latin typeface="+mj-lt"/>
              </a:rPr>
              <a:t>Paper</a:t>
            </a:r>
          </a:p>
        </p:txBody>
      </p:sp>
      <p:sp>
        <p:nvSpPr>
          <p:cNvPr id="74765" name="Rectangle 13"/>
          <p:cNvSpPr>
            <a:spLocks noChangeArrowheads="1"/>
          </p:cNvSpPr>
          <p:nvPr/>
        </p:nvSpPr>
        <p:spPr bwMode="auto">
          <a:xfrm>
            <a:off x="304800" y="127240"/>
            <a:ext cx="8686800" cy="685800"/>
          </a:xfrm>
          <a:prstGeom prst="rect">
            <a:avLst/>
          </a:prstGeom>
          <a:noFill/>
          <a:ln w="9525">
            <a:noFill/>
            <a:miter lim="800000"/>
            <a:headEnd/>
            <a:tailEnd/>
          </a:ln>
        </p:spPr>
        <p:txBody>
          <a:bodyPr/>
          <a:lstStyle/>
          <a:p>
            <a:pPr marL="342900" indent="-342900" algn="ctr">
              <a:spcBef>
                <a:spcPct val="20000"/>
              </a:spcBef>
              <a:buClr>
                <a:schemeClr val="hlink"/>
              </a:buClr>
              <a:buSzPct val="140000"/>
              <a:buFont typeface="Wingdings" pitchFamily="2" charset="2"/>
              <a:buNone/>
            </a:pPr>
            <a:r>
              <a:rPr lang="en-US" sz="4400" b="1" dirty="0">
                <a:latin typeface="+mj-lt"/>
              </a:rPr>
              <a:t>Filtration Efficiency</a:t>
            </a:r>
          </a:p>
          <a:p>
            <a:pPr marL="342900" indent="-342900" algn="ctr">
              <a:spcBef>
                <a:spcPct val="20000"/>
              </a:spcBef>
              <a:buClr>
                <a:schemeClr val="hlink"/>
              </a:buClr>
              <a:buSzPct val="140000"/>
              <a:buFont typeface="Wingdings" pitchFamily="2" charset="2"/>
              <a:buNone/>
            </a:pPr>
            <a:endParaRPr lang="en-US" sz="4800" b="1" dirty="0">
              <a:solidFill>
                <a:schemeClr val="accent2"/>
              </a:solidFill>
              <a:latin typeface="Arial" charset="0"/>
            </a:endParaRPr>
          </a:p>
        </p:txBody>
      </p:sp>
      <p:sp>
        <p:nvSpPr>
          <p:cNvPr id="74766" name="Line 14"/>
          <p:cNvSpPr>
            <a:spLocks noChangeShapeType="1"/>
          </p:cNvSpPr>
          <p:nvPr/>
        </p:nvSpPr>
        <p:spPr bwMode="auto">
          <a:xfrm>
            <a:off x="533400" y="1600200"/>
            <a:ext cx="838200" cy="914400"/>
          </a:xfrm>
          <a:prstGeom prst="line">
            <a:avLst/>
          </a:prstGeom>
          <a:noFill/>
          <a:ln w="57150">
            <a:solidFill>
              <a:schemeClr val="accent2"/>
            </a:solidFill>
            <a:round/>
            <a:headEnd/>
            <a:tailEnd type="triangle" w="med" len="med"/>
          </a:ln>
        </p:spPr>
        <p:txBody>
          <a:bodyPr wrap="none"/>
          <a:lstStyle/>
          <a:p>
            <a:endParaRPr lang="en-US"/>
          </a:p>
        </p:txBody>
      </p:sp>
      <p:sp>
        <p:nvSpPr>
          <p:cNvPr id="16" name="Cloud"/>
          <p:cNvSpPr>
            <a:spLocks noChangeAspect="1" noEditPoints="1" noChangeArrowheads="1"/>
          </p:cNvSpPr>
          <p:nvPr/>
        </p:nvSpPr>
        <p:spPr bwMode="auto">
          <a:xfrm>
            <a:off x="4655604" y="2206625"/>
            <a:ext cx="4346359" cy="442181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3200" dirty="0">
              <a:latin typeface="Arial" pitchFamily="34" charset="0"/>
            </a:endParaRPr>
          </a:p>
          <a:p>
            <a:pPr>
              <a:defRPr/>
            </a:pPr>
            <a:endParaRPr lang="en-US" sz="3200" dirty="0">
              <a:latin typeface="Arial" pitchFamily="34" charset="0"/>
            </a:endParaRPr>
          </a:p>
          <a:p>
            <a:pPr>
              <a:defRPr/>
            </a:pPr>
            <a:endParaRPr lang="en-US" sz="3200" dirty="0">
              <a:latin typeface="Arial" pitchFamily="34" charset="0"/>
            </a:endParaRPr>
          </a:p>
          <a:p>
            <a:pPr>
              <a:defRPr/>
            </a:pPr>
            <a:r>
              <a:rPr lang="en-US" sz="3200" dirty="0">
                <a:solidFill>
                  <a:srgbClr val="FF0000"/>
                </a:solidFill>
                <a:latin typeface="Arial" pitchFamily="34" charset="0"/>
              </a:rPr>
              <a:t>  </a:t>
            </a:r>
            <a:r>
              <a:rPr lang="en-US" sz="3200" dirty="0" smtClean="0">
                <a:solidFill>
                  <a:srgbClr val="FF0000"/>
                </a:solidFill>
                <a:latin typeface="Arial" pitchFamily="34" charset="0"/>
              </a:rPr>
              <a:t>    </a:t>
            </a:r>
            <a:r>
              <a:rPr lang="en-US" b="1" dirty="0">
                <a:solidFill>
                  <a:srgbClr val="FF0000"/>
                </a:solidFill>
                <a:latin typeface="Arial" pitchFamily="34" charset="0"/>
              </a:rPr>
              <a:t>Mesh Screen</a:t>
            </a:r>
          </a:p>
        </p:txBody>
      </p:sp>
      <p:sp>
        <p:nvSpPr>
          <p:cNvPr id="17" name="Text Box 6"/>
          <p:cNvSpPr txBox="1">
            <a:spLocks noChangeArrowheads="1"/>
          </p:cNvSpPr>
          <p:nvPr/>
        </p:nvSpPr>
        <p:spPr bwMode="auto">
          <a:xfrm>
            <a:off x="5463468" y="3733800"/>
            <a:ext cx="2438400" cy="461963"/>
          </a:xfrm>
          <a:prstGeom prst="rect">
            <a:avLst/>
          </a:prstGeom>
          <a:noFill/>
          <a:ln w="9525">
            <a:noFill/>
            <a:miter lim="800000"/>
            <a:headEnd/>
            <a:tailEnd/>
          </a:ln>
        </p:spPr>
        <p:txBody>
          <a:bodyPr>
            <a:spAutoFit/>
          </a:bodyPr>
          <a:lstStyle/>
          <a:p>
            <a:pPr algn="ctr"/>
            <a:r>
              <a:rPr lang="en-US" sz="2400" b="1" dirty="0" smtClean="0">
                <a:latin typeface="Arial" charset="0"/>
              </a:rPr>
              <a:t>60-80 </a:t>
            </a:r>
            <a:r>
              <a:rPr lang="en-US" sz="2400" b="1" dirty="0">
                <a:latin typeface="Arial" charset="0"/>
              </a:rPr>
              <a:t>Microns</a:t>
            </a:r>
          </a:p>
        </p:txBody>
      </p:sp>
      <p:pic>
        <p:nvPicPr>
          <p:cNvPr id="18" name="Picture 17" descr="fryer.JPG"/>
          <p:cNvPicPr>
            <a:picLocks noChangeAspect="1"/>
          </p:cNvPicPr>
          <p:nvPr/>
        </p:nvPicPr>
        <p:blipFill>
          <a:blip r:embed="rId5" cstate="print"/>
          <a:stretch>
            <a:fillRect/>
          </a:stretch>
        </p:blipFill>
        <p:spPr>
          <a:xfrm>
            <a:off x="187656" y="6102498"/>
            <a:ext cx="625834" cy="625834"/>
          </a:xfrm>
          <a:prstGeom prst="rect">
            <a:avLst/>
          </a:prstGeom>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6335" y="62338"/>
            <a:ext cx="1141511" cy="11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765">
                                            <p:txEl>
                                              <p:pRg st="0" end="0"/>
                                            </p:txEl>
                                          </p:spTgt>
                                        </p:tgtEl>
                                        <p:attrNameLst>
                                          <p:attrName>style.visibility</p:attrName>
                                        </p:attrNameLst>
                                      </p:cBhvr>
                                      <p:to>
                                        <p:strVal val="visible"/>
                                      </p:to>
                                    </p:set>
                                    <p:animEffect transition="in" filter="fade">
                                      <p:cBhvr>
                                        <p:cTn id="7" dur="500"/>
                                        <p:tgtEl>
                                          <p:spTgt spid="7476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4754"/>
                                        </p:tgtEl>
                                        <p:attrNameLst>
                                          <p:attrName>style.visibility</p:attrName>
                                        </p:attrNameLst>
                                      </p:cBhvr>
                                      <p:to>
                                        <p:strVal val="visible"/>
                                      </p:to>
                                    </p:set>
                                    <p:animEffect transition="in" filter="fade">
                                      <p:cBhvr>
                                        <p:cTn id="11" dur="500"/>
                                        <p:tgtEl>
                                          <p:spTgt spid="7475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4757"/>
                                        </p:tgtEl>
                                        <p:attrNameLst>
                                          <p:attrName>style.visibility</p:attrName>
                                        </p:attrNameLst>
                                      </p:cBhvr>
                                      <p:to>
                                        <p:strVal val="visible"/>
                                      </p:to>
                                    </p:set>
                                    <p:anim calcmode="lin" valueType="num">
                                      <p:cBhvr>
                                        <p:cTn id="26" dur="500" fill="hold"/>
                                        <p:tgtEl>
                                          <p:spTgt spid="74757"/>
                                        </p:tgtEl>
                                        <p:attrNameLst>
                                          <p:attrName>ppt_w</p:attrName>
                                        </p:attrNameLst>
                                      </p:cBhvr>
                                      <p:tavLst>
                                        <p:tav tm="0">
                                          <p:val>
                                            <p:fltVal val="0"/>
                                          </p:val>
                                        </p:tav>
                                        <p:tav tm="100000">
                                          <p:val>
                                            <p:strVal val="#ppt_w"/>
                                          </p:val>
                                        </p:tav>
                                      </p:tavLst>
                                    </p:anim>
                                    <p:anim calcmode="lin" valueType="num">
                                      <p:cBhvr>
                                        <p:cTn id="27" dur="500" fill="hold"/>
                                        <p:tgtEl>
                                          <p:spTgt spid="747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par>
                          <p:cTn id="28" fill="hold">
                            <p:stCondLst>
                              <p:cond delay="500"/>
                            </p:stCondLst>
                            <p:childTnLst>
                              <p:par>
                                <p:cTn id="29" presetID="53" presetClass="entr" presetSubtype="0" fill="hold" grpId="0" nodeType="afterEffect">
                                  <p:stCondLst>
                                    <p:cond delay="0"/>
                                  </p:stCondLst>
                                  <p:childTnLst>
                                    <p:set>
                                      <p:cBhvr>
                                        <p:cTn id="30" dur="1" fill="hold">
                                          <p:stCondLst>
                                            <p:cond delay="0"/>
                                          </p:stCondLst>
                                        </p:cTn>
                                        <p:tgtEl>
                                          <p:spTgt spid="74764"/>
                                        </p:tgtEl>
                                        <p:attrNameLst>
                                          <p:attrName>style.visibility</p:attrName>
                                        </p:attrNameLst>
                                      </p:cBhvr>
                                      <p:to>
                                        <p:strVal val="visible"/>
                                      </p:to>
                                    </p:set>
                                    <p:anim calcmode="lin" valueType="num">
                                      <p:cBhvr>
                                        <p:cTn id="31" dur="500" fill="hold"/>
                                        <p:tgtEl>
                                          <p:spTgt spid="74764"/>
                                        </p:tgtEl>
                                        <p:attrNameLst>
                                          <p:attrName>ppt_w</p:attrName>
                                        </p:attrNameLst>
                                      </p:cBhvr>
                                      <p:tavLst>
                                        <p:tav tm="0">
                                          <p:val>
                                            <p:fltVal val="0"/>
                                          </p:val>
                                        </p:tav>
                                        <p:tav tm="100000">
                                          <p:val>
                                            <p:strVal val="#ppt_w"/>
                                          </p:val>
                                        </p:tav>
                                      </p:tavLst>
                                    </p:anim>
                                    <p:anim calcmode="lin" valueType="num">
                                      <p:cBhvr>
                                        <p:cTn id="32" dur="500" fill="hold"/>
                                        <p:tgtEl>
                                          <p:spTgt spid="74764"/>
                                        </p:tgtEl>
                                        <p:attrNameLst>
                                          <p:attrName>ppt_h</p:attrName>
                                        </p:attrNameLst>
                                      </p:cBhvr>
                                      <p:tavLst>
                                        <p:tav tm="0">
                                          <p:val>
                                            <p:fltVal val="0"/>
                                          </p:val>
                                        </p:tav>
                                        <p:tav tm="100000">
                                          <p:val>
                                            <p:strVal val="#ppt_h"/>
                                          </p:val>
                                        </p:tav>
                                      </p:tavLst>
                                    </p:anim>
                                    <p:animEffect transition="in" filter="fade">
                                      <p:cBhvr>
                                        <p:cTn id="33" dur="500"/>
                                        <p:tgtEl>
                                          <p:spTgt spid="74764"/>
                                        </p:tgtEl>
                                      </p:cBhvr>
                                    </p:animEffect>
                                  </p:childTnLst>
                                </p:cTn>
                              </p:par>
                            </p:childTnLst>
                          </p:cTn>
                        </p:par>
                        <p:par>
                          <p:cTn id="34" fill="hold">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74758"/>
                                        </p:tgtEl>
                                        <p:attrNameLst>
                                          <p:attrName>style.visibility</p:attrName>
                                        </p:attrNameLst>
                                      </p:cBhvr>
                                      <p:to>
                                        <p:strVal val="visible"/>
                                      </p:to>
                                    </p:set>
                                    <p:animEffect transition="in" filter="dissolve">
                                      <p:cBhvr>
                                        <p:cTn id="37" dur="500"/>
                                        <p:tgtEl>
                                          <p:spTgt spid="74758"/>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74756"/>
                                        </p:tgtEl>
                                        <p:attrNameLst>
                                          <p:attrName>style.visibility</p:attrName>
                                        </p:attrNameLst>
                                      </p:cBhvr>
                                      <p:to>
                                        <p:strVal val="visible"/>
                                      </p:to>
                                    </p:set>
                                    <p:anim calcmode="lin" valueType="num">
                                      <p:cBhvr>
                                        <p:cTn id="42" dur="500" fill="hold"/>
                                        <p:tgtEl>
                                          <p:spTgt spid="74756"/>
                                        </p:tgtEl>
                                        <p:attrNameLst>
                                          <p:attrName>ppt_w</p:attrName>
                                        </p:attrNameLst>
                                      </p:cBhvr>
                                      <p:tavLst>
                                        <p:tav tm="0">
                                          <p:val>
                                            <p:fltVal val="0"/>
                                          </p:val>
                                        </p:tav>
                                        <p:tav tm="100000">
                                          <p:val>
                                            <p:strVal val="#ppt_w"/>
                                          </p:val>
                                        </p:tav>
                                      </p:tavLst>
                                    </p:anim>
                                    <p:anim calcmode="lin" valueType="num">
                                      <p:cBhvr>
                                        <p:cTn id="43" dur="500" fill="hold"/>
                                        <p:tgtEl>
                                          <p:spTgt spid="7475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ricochet.wav"/>
                                        </p:tgtEl>
                                      </p:cMediaNode>
                                    </p:audio>
                                  </p:subTnLst>
                                </p:cTn>
                              </p:par>
                            </p:childTnLst>
                          </p:cTn>
                        </p:par>
                        <p:par>
                          <p:cTn id="44" fill="hold">
                            <p:stCondLst>
                              <p:cond delay="500"/>
                            </p:stCondLst>
                            <p:childTnLst>
                              <p:par>
                                <p:cTn id="45" presetID="2" presetClass="entr" presetSubtype="9" fill="hold" grpId="0" nodeType="afterEffect">
                                  <p:stCondLst>
                                    <p:cond delay="0"/>
                                  </p:stCondLst>
                                  <p:childTnLst>
                                    <p:set>
                                      <p:cBhvr>
                                        <p:cTn id="46" dur="1" fill="hold">
                                          <p:stCondLst>
                                            <p:cond delay="0"/>
                                          </p:stCondLst>
                                        </p:cTn>
                                        <p:tgtEl>
                                          <p:spTgt spid="74766"/>
                                        </p:tgtEl>
                                        <p:attrNameLst>
                                          <p:attrName>style.visibility</p:attrName>
                                        </p:attrNameLst>
                                      </p:cBhvr>
                                      <p:to>
                                        <p:strVal val="visible"/>
                                      </p:to>
                                    </p:set>
                                    <p:anim calcmode="lin" valueType="num">
                                      <p:cBhvr additive="base">
                                        <p:cTn id="47" dur="500" fill="hold"/>
                                        <p:tgtEl>
                                          <p:spTgt spid="74766"/>
                                        </p:tgtEl>
                                        <p:attrNameLst>
                                          <p:attrName>ppt_x</p:attrName>
                                        </p:attrNameLst>
                                      </p:cBhvr>
                                      <p:tavLst>
                                        <p:tav tm="0">
                                          <p:val>
                                            <p:strVal val="0-#ppt_w/2"/>
                                          </p:val>
                                        </p:tav>
                                        <p:tav tm="100000">
                                          <p:val>
                                            <p:strVal val="#ppt_x"/>
                                          </p:val>
                                        </p:tav>
                                      </p:tavLst>
                                    </p:anim>
                                    <p:anim calcmode="lin" valueType="num">
                                      <p:cBhvr additive="base">
                                        <p:cTn id="48" dur="500" fill="hold"/>
                                        <p:tgtEl>
                                          <p:spTgt spid="74766"/>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74762"/>
                                        </p:tgtEl>
                                        <p:attrNameLst>
                                          <p:attrName>style.visibility</p:attrName>
                                        </p:attrNameLst>
                                      </p:cBhvr>
                                      <p:to>
                                        <p:strVal val="visible"/>
                                      </p:to>
                                    </p:set>
                                    <p:animEffect transition="in" filter="dissolve">
                                      <p:cBhvr>
                                        <p:cTn id="52" dur="500"/>
                                        <p:tgtEl>
                                          <p:spTgt spid="74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6" grpId="0" animBg="1"/>
      <p:bldP spid="74757" grpId="0" animBg="1"/>
      <p:bldP spid="74758" grpId="0"/>
      <p:bldP spid="74762" grpId="0"/>
      <p:bldP spid="74764" grpId="0"/>
      <p:bldP spid="74765" grpId="0" build="p"/>
      <p:bldP spid="74766" grpId="0" animBg="1"/>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4812" y="1211263"/>
            <a:ext cx="7532483" cy="508994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15716"/>
            <a:ext cx="8229600" cy="782638"/>
          </a:xfrm>
        </p:spPr>
        <p:txBody>
          <a:bodyPr>
            <a:normAutofit fontScale="90000"/>
          </a:bodyPr>
          <a:lstStyle/>
          <a:p>
            <a:r>
              <a:rPr lang="en-US" sz="3200" b="1" dirty="0" smtClean="0"/>
              <a:t>Examples of Particle Sizes &amp; Filtration Capability of Paper vs. Fabric</a:t>
            </a:r>
            <a:endParaRPr lang="en-US" sz="3200" b="1" dirty="0"/>
          </a:p>
        </p:txBody>
      </p:sp>
      <p:sp>
        <p:nvSpPr>
          <p:cNvPr id="3" name="Content Placeholder 2"/>
          <p:cNvSpPr>
            <a:spLocks noGrp="1"/>
          </p:cNvSpPr>
          <p:nvPr>
            <p:ph idx="1"/>
          </p:nvPr>
        </p:nvSpPr>
        <p:spPr>
          <a:xfrm>
            <a:off x="457200" y="1202210"/>
            <a:ext cx="8229600" cy="5280072"/>
          </a:xfrm>
        </p:spPr>
        <p:txBody>
          <a:bodyPr>
            <a:normAutofit lnSpcReduction="10000"/>
          </a:bodyPr>
          <a:lstStyle/>
          <a:p>
            <a:pPr algn="ctr">
              <a:buNone/>
            </a:pPr>
            <a:r>
              <a:rPr lang="en-US" b="1" dirty="0" smtClean="0">
                <a:solidFill>
                  <a:srgbClr val="663300"/>
                </a:solidFill>
                <a:latin typeface="+mj-lt"/>
              </a:rPr>
              <a:t>Dirty Oil</a:t>
            </a:r>
          </a:p>
          <a:p>
            <a:pPr algn="ctr">
              <a:buNone/>
            </a:pPr>
            <a:r>
              <a:rPr lang="en-US" b="1" dirty="0" smtClean="0"/>
              <a:t>   </a:t>
            </a:r>
            <a:r>
              <a:rPr lang="en-US" sz="2800" b="1" dirty="0" smtClean="0"/>
              <a:t>Grain of Salt 			= 60 microns</a:t>
            </a:r>
          </a:p>
          <a:p>
            <a:pPr algn="ctr">
              <a:buNone/>
            </a:pPr>
            <a:r>
              <a:rPr lang="en-US" sz="2800" b="1" dirty="0" smtClean="0"/>
              <a:t>   Ragweed       			= 20 microns</a:t>
            </a:r>
          </a:p>
          <a:p>
            <a:pPr algn="ctr">
              <a:buNone/>
            </a:pPr>
            <a:r>
              <a:rPr lang="en-US" b="1" dirty="0" smtClean="0">
                <a:solidFill>
                  <a:schemeClr val="accent6">
                    <a:lumMod val="75000"/>
                  </a:schemeClr>
                </a:solidFill>
                <a:latin typeface="+mj-lt"/>
              </a:rPr>
              <a:t>Cloudy Oil</a:t>
            </a:r>
          </a:p>
          <a:p>
            <a:pPr algn="ctr">
              <a:buNone/>
            </a:pPr>
            <a:r>
              <a:rPr lang="en-US" b="1" dirty="0" smtClean="0"/>
              <a:t>   </a:t>
            </a:r>
            <a:r>
              <a:rPr lang="en-US" sz="2800" b="1" dirty="0" smtClean="0"/>
              <a:t>Flour						= 10 microns</a:t>
            </a:r>
          </a:p>
          <a:p>
            <a:pPr algn="ctr">
              <a:buNone/>
            </a:pPr>
            <a:r>
              <a:rPr lang="en-US" sz="2800" b="1" dirty="0" smtClean="0"/>
              <a:t> Red Blood Cell 	         = 8 microns</a:t>
            </a:r>
          </a:p>
          <a:p>
            <a:pPr algn="ctr">
              <a:buNone/>
            </a:pPr>
            <a:r>
              <a:rPr lang="en-US" sz="2800" b="1" dirty="0" smtClean="0"/>
              <a:t>   Carbon Deposits 	     = .6 microns</a:t>
            </a:r>
          </a:p>
          <a:p>
            <a:pPr algn="ctr">
              <a:buNone/>
            </a:pPr>
            <a:r>
              <a:rPr lang="en-US" sz="2800" b="1" dirty="0" smtClean="0"/>
              <a:t>   Graphite Particle 		= .5 microns</a:t>
            </a:r>
          </a:p>
          <a:p>
            <a:pPr algn="ctr">
              <a:buNone/>
            </a:pPr>
            <a:r>
              <a:rPr lang="en-US" b="1" dirty="0" smtClean="0">
                <a:latin typeface="+mj-lt"/>
              </a:rPr>
              <a:t>Clean Oil</a:t>
            </a:r>
          </a:p>
          <a:p>
            <a:pPr>
              <a:buNone/>
            </a:pPr>
            <a:endParaRPr lang="en-US" b="1" dirty="0"/>
          </a:p>
        </p:txBody>
      </p:sp>
      <p:cxnSp>
        <p:nvCxnSpPr>
          <p:cNvPr id="8" name="Straight Connector 7"/>
          <p:cNvCxnSpPr/>
          <p:nvPr/>
        </p:nvCxnSpPr>
        <p:spPr>
          <a:xfrm rot="10800000">
            <a:off x="814810" y="2990186"/>
            <a:ext cx="7532483" cy="1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a:off x="814811" y="5665880"/>
            <a:ext cx="7532483" cy="1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Up-Down Arrow 10"/>
          <p:cNvSpPr/>
          <p:nvPr/>
        </p:nvSpPr>
        <p:spPr>
          <a:xfrm>
            <a:off x="1566242" y="1901216"/>
            <a:ext cx="239917" cy="932507"/>
          </a:xfrm>
          <a:prstGeom prst="upDown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Up-Down Arrow 11"/>
          <p:cNvSpPr/>
          <p:nvPr/>
        </p:nvSpPr>
        <p:spPr>
          <a:xfrm>
            <a:off x="7604925" y="1756372"/>
            <a:ext cx="235391" cy="4291343"/>
          </a:xfrm>
          <a:prstGeom prst="upDownArrow">
            <a:avLst/>
          </a:prstGeom>
          <a:solidFill>
            <a:srgbClr val="00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77352" y="1403291"/>
            <a:ext cx="262551" cy="1477328"/>
          </a:xfrm>
          <a:prstGeom prst="rect">
            <a:avLst/>
          </a:prstGeom>
          <a:noFill/>
        </p:spPr>
        <p:txBody>
          <a:bodyPr wrap="square" rtlCol="0">
            <a:spAutoFit/>
          </a:bodyPr>
          <a:lstStyle/>
          <a:p>
            <a:r>
              <a:rPr lang="en-US" b="1" dirty="0" smtClean="0">
                <a:solidFill>
                  <a:schemeClr val="accent2">
                    <a:lumMod val="75000"/>
                  </a:schemeClr>
                </a:solidFill>
              </a:rPr>
              <a:t>PAPER</a:t>
            </a:r>
            <a:endParaRPr lang="en-US" b="1" dirty="0">
              <a:solidFill>
                <a:schemeClr val="accent2">
                  <a:lumMod val="75000"/>
                </a:schemeClr>
              </a:solidFill>
            </a:endParaRPr>
          </a:p>
        </p:txBody>
      </p:sp>
      <p:sp>
        <p:nvSpPr>
          <p:cNvPr id="14" name="TextBox 13"/>
          <p:cNvSpPr txBox="1"/>
          <p:nvPr/>
        </p:nvSpPr>
        <p:spPr>
          <a:xfrm>
            <a:off x="7948952" y="1304061"/>
            <a:ext cx="276131" cy="4247317"/>
          </a:xfrm>
          <a:prstGeom prst="rect">
            <a:avLst/>
          </a:prstGeom>
          <a:noFill/>
        </p:spPr>
        <p:txBody>
          <a:bodyPr wrap="square" rtlCol="0">
            <a:spAutoFit/>
          </a:bodyPr>
          <a:lstStyle/>
          <a:p>
            <a:pPr algn="ctr"/>
            <a:r>
              <a:rPr lang="en-US" b="1" dirty="0" smtClean="0">
                <a:solidFill>
                  <a:srgbClr val="006600"/>
                </a:solidFill>
              </a:rPr>
              <a:t>FABRIC ENVELOPE</a:t>
            </a:r>
            <a:endParaRPr lang="en-US" b="1" dirty="0">
              <a:solidFill>
                <a:srgbClr val="006600"/>
              </a:solidFill>
            </a:endParaRPr>
          </a:p>
        </p:txBody>
      </p:sp>
      <p:pic>
        <p:nvPicPr>
          <p:cNvPr id="16" name="Picture 15" descr="fryer.JPG"/>
          <p:cNvPicPr>
            <a:picLocks noChangeAspect="1"/>
          </p:cNvPicPr>
          <p:nvPr/>
        </p:nvPicPr>
        <p:blipFill>
          <a:blip r:embed="rId3" cstate="print"/>
          <a:stretch>
            <a:fillRect/>
          </a:stretch>
        </p:blipFill>
        <p:spPr>
          <a:xfrm>
            <a:off x="187656" y="6102498"/>
            <a:ext cx="625834" cy="625834"/>
          </a:xfrm>
          <a:prstGeom prst="rect">
            <a:avLst/>
          </a:prstGeom>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6335" y="62338"/>
            <a:ext cx="1141511" cy="11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TotalTime>
  <Words>2908</Words>
  <Application>Microsoft Office PowerPoint</Application>
  <PresentationFormat>On-screen Show (4:3)</PresentationFormat>
  <Paragraphs>540</Paragraphs>
  <Slides>43</Slides>
  <Notes>23</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Arial</vt:lpstr>
      <vt:lpstr>Calibri</vt:lpstr>
      <vt:lpstr>Geneva</vt:lpstr>
      <vt:lpstr>Helvetica</vt:lpstr>
      <vt:lpstr>Lucida Sans</vt:lpstr>
      <vt:lpstr>Times New Roman</vt:lpstr>
      <vt:lpstr>Wingdings</vt:lpstr>
      <vt:lpstr>Office Theme</vt:lpstr>
      <vt:lpstr>AutoCAD Drawing</vt:lpstr>
      <vt:lpstr>HEAT TRANSFER AREA</vt:lpstr>
      <vt:lpstr>BURNER - FLAME - BAFFLE</vt:lpstr>
      <vt:lpstr>FivePass™ Heat Transfer</vt:lpstr>
      <vt:lpstr>Total Cost of Ownership</vt:lpstr>
      <vt:lpstr>Fryer Controls – Four Different Choices Meeting All of Your Needs:</vt:lpstr>
      <vt:lpstr>Temperature Curves: Millivolt vs. Solid State </vt:lpstr>
      <vt:lpstr>PowerPoint Presentation</vt:lpstr>
      <vt:lpstr>Goal is to Remove as much Particulate as Possible</vt:lpstr>
      <vt:lpstr>Examples of Particle Sizes &amp; Filtration Capability of Paper vs. Fabric</vt:lpstr>
      <vt:lpstr>KleenScreen PLUS® Savings</vt:lpstr>
      <vt:lpstr>Griddle: It’s a SYSTEM!</vt:lpstr>
      <vt:lpstr>Griddle Temperature Controls</vt:lpstr>
      <vt:lpstr>PowerPoint Presentation</vt:lpstr>
      <vt:lpstr>PowerPoint Presentation</vt:lpstr>
      <vt:lpstr>PowerPoint Presentation</vt:lpstr>
      <vt:lpstr>RRG Composite Griddle</vt:lpstr>
      <vt:lpstr>What does this mean to YOU?</vt:lpstr>
      <vt:lpstr>Cleaning under 4 minutes</vt:lpstr>
      <vt:lpstr>PowerPoint Presentation</vt:lpstr>
      <vt:lpstr>CHARBROILERS – “THE FLAVA THAT YA SAVA”</vt:lpstr>
      <vt:lpstr>PowerPoint Presentation</vt:lpstr>
      <vt:lpstr>PowerPoint Presentation</vt:lpstr>
      <vt:lpstr>PowerPoint Presentation</vt:lpstr>
      <vt:lpstr>Cooking like never before…</vt:lpstr>
      <vt:lpstr>Already the standard…</vt:lpstr>
      <vt:lpstr>PowerPoint Presentation</vt:lpstr>
      <vt:lpstr>The VTEC difference…</vt:lpstr>
      <vt:lpstr>VULCAN Counter Restaurant Series</vt:lpstr>
      <vt:lpstr>Gas Floor PowerSteamTM </vt:lpstr>
      <vt:lpstr>Gas Floor PowerSteamTM </vt:lpstr>
      <vt:lpstr>ELECTRIC Counter PowerSteamTM </vt:lpstr>
      <vt:lpstr>Electric Professional Countertop</vt:lpstr>
      <vt:lpstr>OUR GENERATOR is much more Mineral Tolerant …  Designed for TODAY’s Water Quality  </vt:lpstr>
      <vt:lpstr>Vulcan Steam Jacketed Kettles  Designed and Manufactured in Troy, Ohio</vt:lpstr>
      <vt:lpstr>Vulcan Steam Jacketed Kettles  Designed and Manufactured in Troy, Ohio</vt:lpstr>
      <vt:lpstr>Vulcan Steam Braising Pans Designed and Manufactured in Troy, Ohio</vt:lpstr>
      <vt:lpstr>Heavy Duty V-Series Range</vt:lpstr>
      <vt:lpstr>What does the customer want in a range?</vt:lpstr>
      <vt:lpstr>Factors that determine burner performance</vt:lpstr>
      <vt:lpstr>PowerPoint Presentation</vt:lpstr>
      <vt:lpstr>PowerPoint Presentation</vt:lpstr>
      <vt:lpstr>Features and Benefits of 650 degree Oven vs. a Convection Oven</vt:lpstr>
      <vt:lpstr>Key Take Away Points – HD Ranges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tale of two Russell’s</dc:title>
  <dc:creator>Danny Sizemore</dc:creator>
  <cp:lastModifiedBy>Danny Sizemore</cp:lastModifiedBy>
  <cp:revision>14</cp:revision>
  <dcterms:created xsi:type="dcterms:W3CDTF">2013-01-14T23:55:06Z</dcterms:created>
  <dcterms:modified xsi:type="dcterms:W3CDTF">2015-01-16T22:47:06Z</dcterms:modified>
</cp:coreProperties>
</file>